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Raleway"/>
      <p:regular r:id="rId51"/>
      <p:bold r:id="rId52"/>
      <p:italic r:id="rId53"/>
      <p:boldItalic r:id="rId54"/>
    </p:embeddedFont>
    <p:embeddedFont>
      <p:font typeface="Lato"/>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5CFF56B-CE8A-4001-855F-51EDF18B7BF9}">
  <a:tblStyle styleId="{45CFF56B-CE8A-4001-855F-51EDF18B7BF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regular.fntdata"/><Relationship Id="rId50" Type="http://schemas.openxmlformats.org/officeDocument/2006/relationships/slide" Target="slides/slide44.xml"/><Relationship Id="rId53" Type="http://schemas.openxmlformats.org/officeDocument/2006/relationships/font" Target="fonts/Raleway-italic.fntdata"/><Relationship Id="rId52" Type="http://schemas.openxmlformats.org/officeDocument/2006/relationships/font" Target="fonts/Raleway-bold.fntdata"/><Relationship Id="rId11" Type="http://schemas.openxmlformats.org/officeDocument/2006/relationships/slide" Target="slides/slide5.xml"/><Relationship Id="rId55" Type="http://schemas.openxmlformats.org/officeDocument/2006/relationships/font" Target="fonts/Lato-regular.fntdata"/><Relationship Id="rId10" Type="http://schemas.openxmlformats.org/officeDocument/2006/relationships/slide" Target="slides/slide4.xml"/><Relationship Id="rId54" Type="http://schemas.openxmlformats.org/officeDocument/2006/relationships/font" Target="fonts/Raleway-boldItalic.fntdata"/><Relationship Id="rId13" Type="http://schemas.openxmlformats.org/officeDocument/2006/relationships/slide" Target="slides/slide7.xml"/><Relationship Id="rId57" Type="http://schemas.openxmlformats.org/officeDocument/2006/relationships/font" Target="fonts/Lato-italic.fntdata"/><Relationship Id="rId12" Type="http://schemas.openxmlformats.org/officeDocument/2006/relationships/slide" Target="slides/slide6.xml"/><Relationship Id="rId56" Type="http://schemas.openxmlformats.org/officeDocument/2006/relationships/font" Target="fonts/Lato-bold.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La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7a5d9182b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a5d9182b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Calculation stage has three parts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7a5d9182ba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a5d9182b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First is find minimum</a:t>
            </a:r>
            <a:endParaRPr/>
          </a:p>
          <a:p>
            <a:pPr indent="0" lvl="0" marL="0" rtl="0" algn="l">
              <a:spcBef>
                <a:spcPts val="0"/>
              </a:spcBef>
              <a:spcAft>
                <a:spcPts val="0"/>
              </a:spcAft>
              <a:buNone/>
            </a:pPr>
            <a:r>
              <a:rPr lang="ko"/>
              <a:t>We construct pipe-lined structure to accelerate finding minimum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7a5d9182ba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7a5d9182ba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and second calculate the shorter path</a:t>
            </a:r>
            <a:endParaRPr/>
          </a:p>
          <a:p>
            <a:pPr indent="0" lvl="0" marL="0" rtl="0" algn="l">
              <a:spcBef>
                <a:spcPts val="0"/>
              </a:spcBef>
              <a:spcAft>
                <a:spcPts val="0"/>
              </a:spcAft>
              <a:buNone/>
            </a:pPr>
            <a:r>
              <a:rPr lang="ko"/>
              <a:t>in calculating the shorter path, parallelized calculation modules.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7a5d9182b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7a5d9182b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our total architecture is this.</a:t>
            </a:r>
            <a:endParaRPr/>
          </a:p>
          <a:p>
            <a:pPr indent="0" lvl="0" marL="0" rtl="0" algn="l">
              <a:spcBef>
                <a:spcPts val="0"/>
              </a:spcBef>
              <a:spcAft>
                <a:spcPts val="0"/>
              </a:spcAft>
              <a:buNone/>
            </a:pPr>
            <a:r>
              <a:rPr lang="ko"/>
              <a:t>left side is PC and right side is fpga</a:t>
            </a:r>
            <a:endParaRPr/>
          </a:p>
          <a:p>
            <a:pPr indent="0" lvl="0" marL="0" rtl="0" algn="l">
              <a:spcBef>
                <a:spcPts val="0"/>
              </a:spcBef>
              <a:spcAft>
                <a:spcPts val="0"/>
              </a:spcAft>
              <a:buNone/>
            </a:pPr>
            <a:r>
              <a:rPr lang="ko"/>
              <a:t>both are connected with pci port</a:t>
            </a:r>
            <a:endParaRPr/>
          </a:p>
          <a:p>
            <a:pPr indent="0" lvl="0" marL="0" rtl="0" algn="l">
              <a:spcBef>
                <a:spcPts val="0"/>
              </a:spcBef>
              <a:spcAft>
                <a:spcPts val="0"/>
              </a:spcAft>
              <a:buNone/>
            </a:pPr>
            <a:r>
              <a:rPr lang="ko"/>
              <a:t>우리의 전체적인 아키텍쳐는 이렇다</a:t>
            </a:r>
            <a:endParaRPr/>
          </a:p>
          <a:p>
            <a:pPr indent="0" lvl="0" marL="0" rtl="0" algn="l">
              <a:spcBef>
                <a:spcPts val="0"/>
              </a:spcBef>
              <a:spcAft>
                <a:spcPts val="0"/>
              </a:spcAft>
              <a:buNone/>
            </a:pPr>
            <a:r>
              <a:rPr lang="ko"/>
              <a:t>왼쪽은 PC고 오른쪽은 FPGA다 </a:t>
            </a:r>
            <a:endParaRPr/>
          </a:p>
          <a:p>
            <a:pPr indent="0" lvl="0" marL="0" rtl="0" algn="l">
              <a:spcBef>
                <a:spcPts val="0"/>
              </a:spcBef>
              <a:spcAft>
                <a:spcPts val="0"/>
              </a:spcAft>
              <a:buNone/>
            </a:pPr>
            <a:r>
              <a:rPr lang="ko"/>
              <a:t>각 부분의 자세한 설명은 뒤에서 하겠다.</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79224f70f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79224f70f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this is our fpga’s detail block diagram</a:t>
            </a:r>
            <a:endParaRPr/>
          </a:p>
          <a:p>
            <a:pPr indent="0" lvl="0" marL="0" rtl="0" algn="l">
              <a:spcBef>
                <a:spcPts val="0"/>
              </a:spcBef>
              <a:spcAft>
                <a:spcPts val="0"/>
              </a:spcAft>
              <a:buNone/>
            </a:pPr>
            <a:r>
              <a:rPr lang="ko"/>
              <a:t>this architecture is show briefly previous page.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79224f70f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79224f70f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So i make the interface.</a:t>
            </a:r>
            <a:endParaRPr/>
          </a:p>
          <a:p>
            <a:pPr indent="0" lvl="0" marL="0" rtl="0" algn="l">
              <a:spcBef>
                <a:spcPts val="0"/>
              </a:spcBef>
              <a:spcAft>
                <a:spcPts val="0"/>
              </a:spcAft>
              <a:buNone/>
            </a:pPr>
            <a:r>
              <a:rPr lang="ko"/>
              <a:t>interface do data preprocessing and move data from pc to fpga memory</a:t>
            </a:r>
            <a:endParaRPr/>
          </a:p>
          <a:p>
            <a:pPr indent="0" lvl="0" marL="0" rtl="0" algn="l">
              <a:spcBef>
                <a:spcPts val="0"/>
              </a:spcBef>
              <a:spcAft>
                <a:spcPts val="0"/>
              </a:spcAft>
              <a:buNone/>
            </a:pPr>
            <a:r>
              <a:rPr lang="ko"/>
              <a:t>and last check the result output and measure the execution time</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7a533f0dcc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7a533f0dcc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Node data is made of packets</a:t>
            </a:r>
            <a:endParaRPr/>
          </a:p>
          <a:p>
            <a:pPr indent="0" lvl="0" marL="0" rtl="0" algn="l">
              <a:spcBef>
                <a:spcPts val="0"/>
              </a:spcBef>
              <a:spcAft>
                <a:spcPts val="0"/>
              </a:spcAft>
              <a:buNone/>
            </a:pPr>
            <a:r>
              <a:rPr lang="ko"/>
              <a:t>in one packet 32 blocks grouped</a:t>
            </a:r>
            <a:endParaRPr/>
          </a:p>
          <a:p>
            <a:pPr indent="0" lvl="0" marL="0" rtl="0" algn="l">
              <a:spcBef>
                <a:spcPts val="0"/>
              </a:spcBef>
              <a:spcAft>
                <a:spcPts val="0"/>
              </a:spcAft>
              <a:buNone/>
            </a:pPr>
            <a:r>
              <a:rPr lang="ko"/>
              <a:t>first block is source node id and</a:t>
            </a:r>
            <a:endParaRPr/>
          </a:p>
          <a:p>
            <a:pPr indent="0" lvl="0" marL="0" rtl="0" algn="l">
              <a:spcBef>
                <a:spcPts val="0"/>
              </a:spcBef>
              <a:spcAft>
                <a:spcPts val="0"/>
              </a:spcAft>
              <a:buNone/>
            </a:pPr>
            <a:r>
              <a:rPr lang="ko"/>
              <a:t>second block is extra data. in extra data Reserved region 16bit, is same 8bit, count 8bit</a:t>
            </a:r>
            <a:endParaRPr/>
          </a:p>
          <a:p>
            <a:pPr indent="0" lvl="0" marL="0" rtl="0" algn="l">
              <a:spcBef>
                <a:spcPts val="0"/>
              </a:spcBef>
              <a:spcAft>
                <a:spcPts val="0"/>
              </a:spcAft>
              <a:buNone/>
            </a:pPr>
            <a:r>
              <a:rPr lang="ko"/>
              <a:t>and next 30 blocks are 15 bundle</a:t>
            </a:r>
            <a:endParaRPr/>
          </a:p>
          <a:p>
            <a:pPr indent="0" lvl="0" marL="0" rtl="0" algn="l">
              <a:spcBef>
                <a:spcPts val="0"/>
              </a:spcBef>
              <a:spcAft>
                <a:spcPts val="0"/>
              </a:spcAft>
              <a:buNone/>
            </a:pPr>
            <a:r>
              <a:rPr lang="ko"/>
              <a:t>at one bundle is destination id and edge weight</a:t>
            </a:r>
            <a:endParaRPr/>
          </a:p>
          <a:p>
            <a:pPr indent="0" lvl="0" marL="0" rtl="0" algn="l">
              <a:spcBef>
                <a:spcPts val="0"/>
              </a:spcBef>
              <a:spcAft>
                <a:spcPts val="0"/>
              </a:spcAft>
              <a:buNone/>
            </a:pPr>
            <a:r>
              <a:rPr lang="ko"/>
              <a:t>// mapping </a:t>
            </a:r>
            <a:r>
              <a:rPr lang="ko"/>
              <a:t>과 distance 를 sequential 하게 배치하였기 때문에 address 는 base + offset 으로 바로 접근할 수 있다. =&gt; 속도 향상인 부분인가??</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7abe55fc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7abe55fc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7a5d9182ba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7a5d9182ba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정보 한개는 32bit지만, DRAM에서 read, write 하는 횟수를 줄이기 위해 32bit의 정보 32개를 묶어 한번에 처리하도록 설계했다.</a:t>
            </a:r>
            <a:endParaRPr/>
          </a:p>
          <a:p>
            <a:pPr indent="0" lvl="0" marL="0" rtl="0" algn="l">
              <a:spcBef>
                <a:spcPts val="0"/>
              </a:spcBef>
              <a:spcAft>
                <a:spcPts val="0"/>
              </a:spcAft>
              <a:buNone/>
            </a:pPr>
            <a:r>
              <a:rPr lang="ko"/>
              <a:t>We design data by 1024 bit,  increase throughput 따라 decrease read write (hit rate가 증가) </a:t>
            </a:r>
            <a:endParaRPr/>
          </a:p>
          <a:p>
            <a:pPr indent="0" lvl="0" marL="0" rtl="0" algn="l">
              <a:spcBef>
                <a:spcPts val="0"/>
              </a:spcBef>
              <a:spcAft>
                <a:spcPts val="0"/>
              </a:spcAft>
              <a:buNone/>
            </a:pPr>
            <a:r>
              <a:rPr lang="ko"/>
              <a:t>이 두가가지 요인인으로 전전체 bandwidth가 증가하였다.</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7abe55fc4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7abe55fc4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79224f70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9224f70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7a60a471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7a60a471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7a533f184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7a533f184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FPGA design is as shown in the picture.</a:t>
            </a:r>
            <a:endParaRPr/>
          </a:p>
          <a:p>
            <a:pPr indent="0" lvl="0" marL="0" rtl="0" algn="l">
              <a:spcBef>
                <a:spcPts val="0"/>
              </a:spcBef>
              <a:spcAft>
                <a:spcPts val="0"/>
              </a:spcAft>
              <a:buNone/>
            </a:pPr>
            <a:r>
              <a:rPr lang="ko"/>
              <a:t>In DRAM, data are set sequentially. Graph info, node data...</a:t>
            </a:r>
            <a:endParaRPr/>
          </a:p>
          <a:p>
            <a:pPr indent="0" lvl="0" marL="0" rtl="0" algn="l">
              <a:spcBef>
                <a:spcPts val="0"/>
              </a:spcBef>
              <a:spcAft>
                <a:spcPts val="0"/>
              </a:spcAft>
              <a:buNone/>
            </a:pPr>
            <a:r>
              <a:rPr lang="ko"/>
              <a:t>there are two modules. SSSP calculates and updates the shortest path, FIND module finds next node to be calculated.</a:t>
            </a:r>
            <a:endParaRPr/>
          </a:p>
          <a:p>
            <a:pPr indent="0" lvl="0" marL="0" rtl="0" algn="l">
              <a:spcBef>
                <a:spcPts val="0"/>
              </a:spcBef>
              <a:spcAft>
                <a:spcPts val="0"/>
              </a:spcAft>
              <a:buNone/>
            </a:pPr>
            <a:r>
              <a:rPr lang="ko"/>
              <a:t>we designed it based on dijkstra algorithm which is the algorithm that calculates the shortest path from start node to all other nodes.</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7a533f1844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7a533f1844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7a533f1844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7a533f1844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Accel 아닌</a:t>
            </a:r>
            <a:r>
              <a:rPr lang="ko"/>
              <a:t>가??</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7a533f1844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7a533f1844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7a533f1844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7a533f1844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7a533f1844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7a533f1844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7a533f1844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7a533f1844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7a533f1844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7a533f1844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7a533f1844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7a533f1844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7a533f0dcc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7a533f0dcc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7a533f0dcc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7a533f0dcc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7a533f0dcc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7a533f0dcc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현재 시뮬레이션 단계까지 완료하였으며 PCIE 에서 DRAM으로 데이터를 올리는 단계의 진행중에 있다. </a:t>
            </a:r>
            <a:endParaRPr/>
          </a:p>
          <a:p>
            <a:pPr indent="0" lvl="0" marL="0" rtl="0" algn="l">
              <a:spcBef>
                <a:spcPts val="0"/>
              </a:spcBef>
              <a:spcAft>
                <a:spcPts val="0"/>
              </a:spcAft>
              <a:buNone/>
            </a:pPr>
            <a:r>
              <a:rPr lang="ko"/>
              <a:t>따라서 실험의 평가는 예측값으로 진행하였으며 시뮬레이션에서 clock 횟수를 계산하고 FPGA Board의 clock speed를 곱하는 방식으로 측정하였습니다.</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7a533f0dc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7a533f0dc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7a533f0dcc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7a533f0dcc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7a5c62c459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7a5c62c459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7a5d9182b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7a5d9182b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7a533f0dc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7a533f0dc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7a5c970b2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7a5c970b2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7a5c970b2d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7a5c970b2d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7a533f0dcc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7a533f0dcc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7a533f0dcc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a533f0dcc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7a5c62c459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7a5c62c459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7a5c62c459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7a5c62c459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75d99d7d4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75d99d7d4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75d99d7d44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75d99d7d44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75d99d7d44_2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75d99d7d44_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79224f70f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9224f70f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7a533f0dcc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a533f0dcc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79224f70f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79224f70f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7a5c970b2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a5c970b2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Explain our Accelerator briefly, it has data part and calculation part</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저희가 작업한 Acc의 전체적인 구조를 간단하게 설명드리면</a:t>
            </a:r>
            <a:endParaRPr/>
          </a:p>
          <a:p>
            <a:pPr indent="0" lvl="0" marL="0" rtl="0" algn="l">
              <a:spcBef>
                <a:spcPts val="0"/>
              </a:spcBef>
              <a:spcAft>
                <a:spcPts val="0"/>
              </a:spcAft>
              <a:buNone/>
            </a:pPr>
            <a:r>
              <a:rPr lang="ko"/>
              <a:t>크게 Data 파트와 Calculation 파트가 있다.</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7a5d9182ba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a5d9182ba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At the Data stage We construct better bandwidth DRAM</a:t>
            </a:r>
            <a:endParaRPr/>
          </a:p>
          <a:p>
            <a:pPr indent="0" lvl="0" marL="0" rtl="0" algn="l">
              <a:spcBef>
                <a:spcPts val="0"/>
              </a:spcBef>
              <a:spcAft>
                <a:spcPts val="0"/>
              </a:spcAft>
              <a:buNone/>
            </a:pPr>
            <a:r>
              <a:rPr lang="ko"/>
              <a:t>first Read write 1,024bit at a time</a:t>
            </a:r>
            <a:endParaRPr/>
          </a:p>
          <a:p>
            <a:pPr indent="0" lvl="0" marL="0" rtl="0" algn="l">
              <a:spcBef>
                <a:spcPts val="0"/>
              </a:spcBef>
              <a:spcAft>
                <a:spcPts val="0"/>
              </a:spcAft>
              <a:buNone/>
            </a:pPr>
            <a:r>
              <a:rPr lang="ko"/>
              <a:t>and 15numbers of node datas in one packets (Those make higher hit rate)</a:t>
            </a:r>
            <a:endParaRPr/>
          </a:p>
          <a:p>
            <a:pPr indent="0" lvl="0" marL="0" rtl="0" algn="l">
              <a:spcBef>
                <a:spcPts val="0"/>
              </a:spcBef>
              <a:spcAft>
                <a:spcPts val="0"/>
              </a:spcAft>
              <a:buNone/>
            </a:pPr>
            <a:r>
              <a:rPr lang="ko"/>
              <a:t>는 1,024bit 단위로 읽고 쓰며</a:t>
            </a:r>
            <a:endParaRPr/>
          </a:p>
          <a:p>
            <a:pPr indent="0" lvl="0" marL="0" rtl="0" algn="l">
              <a:spcBef>
                <a:spcPts val="0"/>
              </a:spcBef>
              <a:spcAft>
                <a:spcPts val="0"/>
              </a:spcAft>
              <a:buNone/>
            </a:pPr>
            <a:r>
              <a:rPr lang="ko"/>
              <a:t>특히 노드 데이터는 15개씩 묶어서 읽는다.</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1.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13.png"/><Relationship Id="rId6" Type="http://schemas.openxmlformats.org/officeDocument/2006/relationships/image" Target="../media/image17.png"/><Relationship Id="rId7" Type="http://schemas.openxmlformats.org/officeDocument/2006/relationships/image" Target="../media/image19.png"/><Relationship Id="rId8"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FPGA Acceleration for Graph Application</a:t>
            </a:r>
            <a:endParaRPr/>
          </a:p>
        </p:txBody>
      </p:sp>
      <p:sp>
        <p:nvSpPr>
          <p:cNvPr id="87" name="Google Shape;87;p13"/>
          <p:cNvSpPr txBox="1"/>
          <p:nvPr>
            <p:ph idx="1" type="subTitle"/>
          </p:nvPr>
        </p:nvSpPr>
        <p:spPr>
          <a:xfrm>
            <a:off x="311700" y="3367525"/>
            <a:ext cx="85206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ko" sz="1800"/>
              <a:t>Team 50</a:t>
            </a:r>
            <a:endParaRPr sz="1800"/>
          </a:p>
          <a:p>
            <a:pPr indent="0" lvl="0" marL="0" rtl="0" algn="r">
              <a:spcBef>
                <a:spcPts val="0"/>
              </a:spcBef>
              <a:spcAft>
                <a:spcPts val="0"/>
              </a:spcAft>
              <a:buNone/>
            </a:pPr>
            <a:r>
              <a:rPr lang="ko" sz="1800"/>
              <a:t>양이창</a:t>
            </a:r>
            <a:endParaRPr sz="1800"/>
          </a:p>
          <a:p>
            <a:pPr indent="0" lvl="0" marL="0" rtl="0" algn="r">
              <a:spcBef>
                <a:spcPts val="0"/>
              </a:spcBef>
              <a:spcAft>
                <a:spcPts val="0"/>
              </a:spcAft>
              <a:buNone/>
            </a:pPr>
            <a:r>
              <a:rPr lang="ko" sz="1800"/>
              <a:t>송영석</a:t>
            </a:r>
            <a:endParaRPr sz="1800"/>
          </a:p>
          <a:p>
            <a:pPr indent="0" lvl="0" marL="0" rtl="0" algn="r">
              <a:spcBef>
                <a:spcPts val="0"/>
              </a:spcBef>
              <a:spcAft>
                <a:spcPts val="0"/>
              </a:spcAft>
              <a:buNone/>
            </a:pPr>
            <a:r>
              <a:rPr lang="ko" sz="1800"/>
              <a:t>윤하은</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2"/>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161" name="Google Shape;161;p22"/>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Acceleration Overview - Calculation stage</a:t>
            </a:r>
            <a:endParaRPr sz="1800"/>
          </a:p>
        </p:txBody>
      </p:sp>
      <p:sp>
        <p:nvSpPr>
          <p:cNvPr id="162" name="Google Shape;162;p22"/>
          <p:cNvSpPr/>
          <p:nvPr/>
        </p:nvSpPr>
        <p:spPr>
          <a:xfrm>
            <a:off x="831475" y="1397625"/>
            <a:ext cx="7636500" cy="122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ko"/>
              <a:t>GraphBIG</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63" name="Google Shape;163;p22"/>
          <p:cNvSpPr/>
          <p:nvPr/>
        </p:nvSpPr>
        <p:spPr>
          <a:xfrm>
            <a:off x="1058100" y="1708253"/>
            <a:ext cx="1941000" cy="80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Data Construction</a:t>
            </a:r>
            <a:endParaRPr/>
          </a:p>
          <a:p>
            <a:pPr indent="0" lvl="0" marL="0" rtl="0" algn="ctr">
              <a:spcBef>
                <a:spcPts val="0"/>
              </a:spcBef>
              <a:spcAft>
                <a:spcPts val="0"/>
              </a:spcAft>
              <a:buNone/>
            </a:pPr>
            <a:r>
              <a:rPr lang="ko"/>
              <a:t>stage</a:t>
            </a:r>
            <a:endParaRPr/>
          </a:p>
        </p:txBody>
      </p:sp>
      <p:sp>
        <p:nvSpPr>
          <p:cNvPr id="164" name="Google Shape;164;p22"/>
          <p:cNvSpPr/>
          <p:nvPr/>
        </p:nvSpPr>
        <p:spPr>
          <a:xfrm>
            <a:off x="3285100" y="1708255"/>
            <a:ext cx="4906800" cy="803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Calculation</a:t>
            </a:r>
            <a:endParaRPr/>
          </a:p>
          <a:p>
            <a:pPr indent="0" lvl="0" marL="0" rtl="0" algn="ctr">
              <a:spcBef>
                <a:spcPts val="0"/>
              </a:spcBef>
              <a:spcAft>
                <a:spcPts val="0"/>
              </a:spcAft>
              <a:buNone/>
            </a:pPr>
            <a:r>
              <a:rPr lang="ko"/>
              <a:t>stage</a:t>
            </a:r>
            <a:endParaRPr/>
          </a:p>
        </p:txBody>
      </p:sp>
      <p:cxnSp>
        <p:nvCxnSpPr>
          <p:cNvPr id="165" name="Google Shape;165;p22"/>
          <p:cNvCxnSpPr/>
          <p:nvPr/>
        </p:nvCxnSpPr>
        <p:spPr>
          <a:xfrm>
            <a:off x="5770775" y="2511953"/>
            <a:ext cx="9600" cy="418200"/>
          </a:xfrm>
          <a:prstGeom prst="straightConnector1">
            <a:avLst/>
          </a:prstGeom>
          <a:noFill/>
          <a:ln cap="flat" cmpd="sng" w="9525">
            <a:solidFill>
              <a:schemeClr val="dk2"/>
            </a:solidFill>
            <a:prstDash val="solid"/>
            <a:round/>
            <a:headEnd len="med" w="med" type="none"/>
            <a:tailEnd len="med" w="med" type="triangle"/>
          </a:ln>
        </p:spPr>
      </p:cxnSp>
      <p:sp>
        <p:nvSpPr>
          <p:cNvPr id="166" name="Google Shape;166;p22"/>
          <p:cNvSpPr/>
          <p:nvPr/>
        </p:nvSpPr>
        <p:spPr>
          <a:xfrm>
            <a:off x="1573163" y="3264450"/>
            <a:ext cx="1695925" cy="1223100"/>
          </a:xfrm>
          <a:prstGeom prst="flowChartOffpage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1)Find minimum</a:t>
            </a:r>
            <a:endParaRPr/>
          </a:p>
        </p:txBody>
      </p:sp>
      <p:sp>
        <p:nvSpPr>
          <p:cNvPr id="167" name="Google Shape;167;p22"/>
          <p:cNvSpPr/>
          <p:nvPr/>
        </p:nvSpPr>
        <p:spPr>
          <a:xfrm>
            <a:off x="3724038" y="3264450"/>
            <a:ext cx="1695925" cy="1223100"/>
          </a:xfrm>
          <a:prstGeom prst="flowChartOffpage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2) Calculate the shorter path</a:t>
            </a:r>
            <a:endParaRPr/>
          </a:p>
        </p:txBody>
      </p:sp>
      <p:sp>
        <p:nvSpPr>
          <p:cNvPr id="168" name="Google Shape;168;p22"/>
          <p:cNvSpPr/>
          <p:nvPr/>
        </p:nvSpPr>
        <p:spPr>
          <a:xfrm>
            <a:off x="5874913" y="3264450"/>
            <a:ext cx="1695925" cy="1223100"/>
          </a:xfrm>
          <a:prstGeom prst="flowChartOffpage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3) Update</a:t>
            </a:r>
            <a:endParaRPr/>
          </a:p>
        </p:txBody>
      </p:sp>
      <p:cxnSp>
        <p:nvCxnSpPr>
          <p:cNvPr id="169" name="Google Shape;169;p22"/>
          <p:cNvCxnSpPr/>
          <p:nvPr/>
        </p:nvCxnSpPr>
        <p:spPr>
          <a:xfrm>
            <a:off x="3304250" y="3702375"/>
            <a:ext cx="326400" cy="8100"/>
          </a:xfrm>
          <a:prstGeom prst="straightConnector1">
            <a:avLst/>
          </a:prstGeom>
          <a:noFill/>
          <a:ln cap="flat" cmpd="sng" w="9525">
            <a:solidFill>
              <a:schemeClr val="dk2"/>
            </a:solidFill>
            <a:prstDash val="solid"/>
            <a:round/>
            <a:headEnd len="med" w="med" type="none"/>
            <a:tailEnd len="med" w="med" type="triangle"/>
          </a:ln>
        </p:spPr>
      </p:cxnSp>
      <p:cxnSp>
        <p:nvCxnSpPr>
          <p:cNvPr id="170" name="Google Shape;170;p22"/>
          <p:cNvCxnSpPr/>
          <p:nvPr/>
        </p:nvCxnSpPr>
        <p:spPr>
          <a:xfrm>
            <a:off x="5484250" y="3702375"/>
            <a:ext cx="326400" cy="8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3"/>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176" name="Google Shape;176;p23"/>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Acceleration </a:t>
            </a:r>
            <a:r>
              <a:rPr lang="ko" sz="1800"/>
              <a:t>Overview - Calculation stage</a:t>
            </a:r>
            <a:endParaRPr sz="1800"/>
          </a:p>
        </p:txBody>
      </p:sp>
      <p:sp>
        <p:nvSpPr>
          <p:cNvPr id="177" name="Google Shape;177;p23"/>
          <p:cNvSpPr/>
          <p:nvPr/>
        </p:nvSpPr>
        <p:spPr>
          <a:xfrm>
            <a:off x="1573150" y="1397625"/>
            <a:ext cx="1695925" cy="1223100"/>
          </a:xfrm>
          <a:prstGeom prst="flowChartOffpageConnector">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1)Find minimum</a:t>
            </a:r>
            <a:endParaRPr/>
          </a:p>
        </p:txBody>
      </p:sp>
      <p:sp>
        <p:nvSpPr>
          <p:cNvPr id="178" name="Google Shape;178;p23"/>
          <p:cNvSpPr/>
          <p:nvPr/>
        </p:nvSpPr>
        <p:spPr>
          <a:xfrm>
            <a:off x="3724025" y="1397625"/>
            <a:ext cx="1695925" cy="1223100"/>
          </a:xfrm>
          <a:prstGeom prst="flowChartOffpage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2) Calculate the shorter path</a:t>
            </a:r>
            <a:endParaRPr/>
          </a:p>
        </p:txBody>
      </p:sp>
      <p:sp>
        <p:nvSpPr>
          <p:cNvPr id="179" name="Google Shape;179;p23"/>
          <p:cNvSpPr/>
          <p:nvPr/>
        </p:nvSpPr>
        <p:spPr>
          <a:xfrm>
            <a:off x="5874900" y="1397625"/>
            <a:ext cx="1695925" cy="1223100"/>
          </a:xfrm>
          <a:prstGeom prst="flowChartOffpage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3) Update</a:t>
            </a:r>
            <a:endParaRPr/>
          </a:p>
        </p:txBody>
      </p:sp>
      <p:cxnSp>
        <p:nvCxnSpPr>
          <p:cNvPr id="180" name="Google Shape;180;p23"/>
          <p:cNvCxnSpPr/>
          <p:nvPr/>
        </p:nvCxnSpPr>
        <p:spPr>
          <a:xfrm>
            <a:off x="3304238" y="1835550"/>
            <a:ext cx="326400" cy="8100"/>
          </a:xfrm>
          <a:prstGeom prst="straightConnector1">
            <a:avLst/>
          </a:prstGeom>
          <a:noFill/>
          <a:ln cap="flat" cmpd="sng" w="9525">
            <a:solidFill>
              <a:schemeClr val="dk2"/>
            </a:solidFill>
            <a:prstDash val="solid"/>
            <a:round/>
            <a:headEnd len="med" w="med" type="none"/>
            <a:tailEnd len="med" w="med" type="triangle"/>
          </a:ln>
        </p:spPr>
      </p:cxnSp>
      <p:cxnSp>
        <p:nvCxnSpPr>
          <p:cNvPr id="181" name="Google Shape;181;p23"/>
          <p:cNvCxnSpPr/>
          <p:nvPr/>
        </p:nvCxnSpPr>
        <p:spPr>
          <a:xfrm>
            <a:off x="5484238" y="1835550"/>
            <a:ext cx="326400" cy="8100"/>
          </a:xfrm>
          <a:prstGeom prst="straightConnector1">
            <a:avLst/>
          </a:prstGeom>
          <a:noFill/>
          <a:ln cap="flat" cmpd="sng" w="9525">
            <a:solidFill>
              <a:schemeClr val="dk2"/>
            </a:solidFill>
            <a:prstDash val="solid"/>
            <a:round/>
            <a:headEnd len="med" w="med" type="none"/>
            <a:tailEnd len="med" w="med" type="triangle"/>
          </a:ln>
        </p:spPr>
      </p:cxnSp>
      <p:sp>
        <p:nvSpPr>
          <p:cNvPr id="182" name="Google Shape;182;p23"/>
          <p:cNvSpPr txBox="1"/>
          <p:nvPr/>
        </p:nvSpPr>
        <p:spPr>
          <a:xfrm>
            <a:off x="1573150" y="3108600"/>
            <a:ext cx="5997600" cy="445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AutoNum type="arabicParenR"/>
            </a:pPr>
            <a:r>
              <a:rPr lang="ko">
                <a:latin typeface="Lato"/>
                <a:ea typeface="Lato"/>
                <a:cs typeface="Lato"/>
                <a:sym typeface="Lato"/>
              </a:rPr>
              <a:t>We construct pipe-lined structure to accelerate finding minimum</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4"/>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188" name="Google Shape;188;p24"/>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Acceleration Overview - Calculation stage</a:t>
            </a:r>
            <a:endParaRPr sz="1800"/>
          </a:p>
          <a:p>
            <a:pPr indent="0" lvl="0" marL="0" rtl="0" algn="l">
              <a:spcBef>
                <a:spcPts val="0"/>
              </a:spcBef>
              <a:spcAft>
                <a:spcPts val="0"/>
              </a:spcAft>
              <a:buNone/>
            </a:pPr>
            <a:r>
              <a:t/>
            </a:r>
            <a:endParaRPr sz="1800"/>
          </a:p>
        </p:txBody>
      </p:sp>
      <p:sp>
        <p:nvSpPr>
          <p:cNvPr id="189" name="Google Shape;189;p24"/>
          <p:cNvSpPr/>
          <p:nvPr/>
        </p:nvSpPr>
        <p:spPr>
          <a:xfrm>
            <a:off x="1573150" y="1397625"/>
            <a:ext cx="1695925" cy="1223100"/>
          </a:xfrm>
          <a:prstGeom prst="flowChartOffpageConnector">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1)Find minimum</a:t>
            </a:r>
            <a:endParaRPr/>
          </a:p>
        </p:txBody>
      </p:sp>
      <p:sp>
        <p:nvSpPr>
          <p:cNvPr id="190" name="Google Shape;190;p24"/>
          <p:cNvSpPr/>
          <p:nvPr/>
        </p:nvSpPr>
        <p:spPr>
          <a:xfrm>
            <a:off x="3724025" y="1397625"/>
            <a:ext cx="1695925" cy="1223100"/>
          </a:xfrm>
          <a:prstGeom prst="flowChartOffpageConnector">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2) Calculate the shorter path</a:t>
            </a:r>
            <a:endParaRPr/>
          </a:p>
        </p:txBody>
      </p:sp>
      <p:sp>
        <p:nvSpPr>
          <p:cNvPr id="191" name="Google Shape;191;p24"/>
          <p:cNvSpPr/>
          <p:nvPr/>
        </p:nvSpPr>
        <p:spPr>
          <a:xfrm>
            <a:off x="5874900" y="1397625"/>
            <a:ext cx="1695925" cy="1223100"/>
          </a:xfrm>
          <a:prstGeom prst="flowChartOffpage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3) Update</a:t>
            </a:r>
            <a:endParaRPr/>
          </a:p>
        </p:txBody>
      </p:sp>
      <p:cxnSp>
        <p:nvCxnSpPr>
          <p:cNvPr id="192" name="Google Shape;192;p24"/>
          <p:cNvCxnSpPr/>
          <p:nvPr/>
        </p:nvCxnSpPr>
        <p:spPr>
          <a:xfrm>
            <a:off x="3304238" y="1835550"/>
            <a:ext cx="326400" cy="8100"/>
          </a:xfrm>
          <a:prstGeom prst="straightConnector1">
            <a:avLst/>
          </a:prstGeom>
          <a:noFill/>
          <a:ln cap="flat" cmpd="sng" w="9525">
            <a:solidFill>
              <a:schemeClr val="dk2"/>
            </a:solidFill>
            <a:prstDash val="solid"/>
            <a:round/>
            <a:headEnd len="med" w="med" type="none"/>
            <a:tailEnd len="med" w="med" type="triangle"/>
          </a:ln>
        </p:spPr>
      </p:cxnSp>
      <p:cxnSp>
        <p:nvCxnSpPr>
          <p:cNvPr id="193" name="Google Shape;193;p24"/>
          <p:cNvCxnSpPr/>
          <p:nvPr/>
        </p:nvCxnSpPr>
        <p:spPr>
          <a:xfrm>
            <a:off x="5484238" y="1835550"/>
            <a:ext cx="326400" cy="8100"/>
          </a:xfrm>
          <a:prstGeom prst="straightConnector1">
            <a:avLst/>
          </a:prstGeom>
          <a:noFill/>
          <a:ln cap="flat" cmpd="sng" w="9525">
            <a:solidFill>
              <a:schemeClr val="dk2"/>
            </a:solidFill>
            <a:prstDash val="solid"/>
            <a:round/>
            <a:headEnd len="med" w="med" type="none"/>
            <a:tailEnd len="med" w="med" type="triangle"/>
          </a:ln>
        </p:spPr>
      </p:cxnSp>
      <p:sp>
        <p:nvSpPr>
          <p:cNvPr id="194" name="Google Shape;194;p24"/>
          <p:cNvSpPr txBox="1"/>
          <p:nvPr/>
        </p:nvSpPr>
        <p:spPr>
          <a:xfrm>
            <a:off x="1573150" y="3108600"/>
            <a:ext cx="5640600" cy="999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AutoNum type="arabicParenR"/>
            </a:pPr>
            <a:r>
              <a:rPr lang="ko">
                <a:latin typeface="Lato"/>
                <a:ea typeface="Lato"/>
                <a:cs typeface="Lato"/>
                <a:sym typeface="Lato"/>
              </a:rPr>
              <a:t>We construct pipe-lined structure to accelerate finding minimum</a:t>
            </a:r>
            <a:endParaRPr>
              <a:latin typeface="Lato"/>
              <a:ea typeface="Lato"/>
              <a:cs typeface="Lato"/>
              <a:sym typeface="Lato"/>
            </a:endParaRPr>
          </a:p>
          <a:p>
            <a:pPr indent="-317500" lvl="0" marL="457200" rtl="0" algn="l">
              <a:spcBef>
                <a:spcPts val="0"/>
              </a:spcBef>
              <a:spcAft>
                <a:spcPts val="0"/>
              </a:spcAft>
              <a:buSzPts val="1400"/>
              <a:buFont typeface="Lato"/>
              <a:buAutoNum type="arabicParenR"/>
            </a:pPr>
            <a:r>
              <a:rPr lang="ko">
                <a:latin typeface="Lato"/>
                <a:ea typeface="Lato"/>
                <a:cs typeface="Lato"/>
                <a:sym typeface="Lato"/>
              </a:rPr>
              <a:t>In calculating the shorter path, parallelized-calculation modules</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5"/>
          <p:cNvSpPr/>
          <p:nvPr/>
        </p:nvSpPr>
        <p:spPr>
          <a:xfrm>
            <a:off x="844525" y="1943650"/>
            <a:ext cx="1900200" cy="2448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PC</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200" name="Google Shape;200;p25"/>
          <p:cNvSpPr/>
          <p:nvPr/>
        </p:nvSpPr>
        <p:spPr>
          <a:xfrm>
            <a:off x="1187125" y="2248450"/>
            <a:ext cx="1215000" cy="86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CPU</a:t>
            </a:r>
            <a:endParaRPr/>
          </a:p>
        </p:txBody>
      </p:sp>
      <p:sp>
        <p:nvSpPr>
          <p:cNvPr id="201" name="Google Shape;201;p25"/>
          <p:cNvSpPr/>
          <p:nvPr/>
        </p:nvSpPr>
        <p:spPr>
          <a:xfrm>
            <a:off x="1187125" y="3530650"/>
            <a:ext cx="12150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PCIE</a:t>
            </a:r>
            <a:endParaRPr/>
          </a:p>
        </p:txBody>
      </p:sp>
      <p:sp>
        <p:nvSpPr>
          <p:cNvPr id="202" name="Google Shape;202;p25"/>
          <p:cNvSpPr/>
          <p:nvPr/>
        </p:nvSpPr>
        <p:spPr>
          <a:xfrm>
            <a:off x="3271775" y="1943650"/>
            <a:ext cx="5027700" cy="2448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FPGA</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203" name="Google Shape;203;p25"/>
          <p:cNvSpPr/>
          <p:nvPr/>
        </p:nvSpPr>
        <p:spPr>
          <a:xfrm>
            <a:off x="3719425" y="2248450"/>
            <a:ext cx="1215000" cy="86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DRAM</a:t>
            </a:r>
            <a:endParaRPr/>
          </a:p>
        </p:txBody>
      </p:sp>
      <p:sp>
        <p:nvSpPr>
          <p:cNvPr id="204" name="Google Shape;204;p25"/>
          <p:cNvSpPr/>
          <p:nvPr/>
        </p:nvSpPr>
        <p:spPr>
          <a:xfrm>
            <a:off x="3719425" y="3594350"/>
            <a:ext cx="1215000" cy="520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SFR</a:t>
            </a:r>
            <a:endParaRPr/>
          </a:p>
          <a:p>
            <a:pPr indent="0" lvl="0" marL="0" rtl="0" algn="ctr">
              <a:spcBef>
                <a:spcPts val="0"/>
              </a:spcBef>
              <a:spcAft>
                <a:spcPts val="0"/>
              </a:spcAft>
              <a:buNone/>
            </a:pPr>
            <a:r>
              <a:rPr lang="ko"/>
              <a:t>(BRAM)</a:t>
            </a:r>
            <a:endParaRPr/>
          </a:p>
        </p:txBody>
      </p:sp>
      <p:sp>
        <p:nvSpPr>
          <p:cNvPr id="205" name="Google Shape;205;p25"/>
          <p:cNvSpPr/>
          <p:nvPr/>
        </p:nvSpPr>
        <p:spPr>
          <a:xfrm>
            <a:off x="7328100" y="2324650"/>
            <a:ext cx="749100" cy="171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Accel</a:t>
            </a:r>
            <a:endParaRPr/>
          </a:p>
        </p:txBody>
      </p:sp>
      <p:cxnSp>
        <p:nvCxnSpPr>
          <p:cNvPr id="206" name="Google Shape;206;p25"/>
          <p:cNvCxnSpPr>
            <a:stCxn id="201" idx="3"/>
            <a:endCxn id="203" idx="1"/>
          </p:cNvCxnSpPr>
          <p:nvPr/>
        </p:nvCxnSpPr>
        <p:spPr>
          <a:xfrm flipH="1" rot="10800000">
            <a:off x="2402125" y="2679400"/>
            <a:ext cx="1317300" cy="1014000"/>
          </a:xfrm>
          <a:prstGeom prst="bentConnector3">
            <a:avLst>
              <a:gd fmla="val 50000" name="adj1"/>
            </a:avLst>
          </a:prstGeom>
          <a:noFill/>
          <a:ln cap="flat" cmpd="sng" w="9525">
            <a:solidFill>
              <a:schemeClr val="dk2"/>
            </a:solidFill>
            <a:prstDash val="solid"/>
            <a:round/>
            <a:headEnd len="med" w="med" type="none"/>
            <a:tailEnd len="med" w="med" type="triangle"/>
          </a:ln>
        </p:spPr>
      </p:cxnSp>
      <p:cxnSp>
        <p:nvCxnSpPr>
          <p:cNvPr id="207" name="Google Shape;207;p25"/>
          <p:cNvCxnSpPr>
            <a:stCxn id="201" idx="3"/>
            <a:endCxn id="204" idx="1"/>
          </p:cNvCxnSpPr>
          <p:nvPr/>
        </p:nvCxnSpPr>
        <p:spPr>
          <a:xfrm>
            <a:off x="2402125" y="3693400"/>
            <a:ext cx="1317300" cy="161400"/>
          </a:xfrm>
          <a:prstGeom prst="bentConnector3">
            <a:avLst>
              <a:gd fmla="val 50000" name="adj1"/>
            </a:avLst>
          </a:prstGeom>
          <a:noFill/>
          <a:ln cap="flat" cmpd="sng" w="9525">
            <a:solidFill>
              <a:schemeClr val="dk2"/>
            </a:solidFill>
            <a:prstDash val="solid"/>
            <a:round/>
            <a:headEnd len="med" w="med" type="triangle"/>
            <a:tailEnd len="med" w="med" type="triangle"/>
          </a:ln>
        </p:spPr>
      </p:cxnSp>
      <p:cxnSp>
        <p:nvCxnSpPr>
          <p:cNvPr id="208" name="Google Shape;208;p25"/>
          <p:cNvCxnSpPr>
            <a:stCxn id="200" idx="2"/>
            <a:endCxn id="201" idx="0"/>
          </p:cNvCxnSpPr>
          <p:nvPr/>
        </p:nvCxnSpPr>
        <p:spPr>
          <a:xfrm>
            <a:off x="1794625" y="3110050"/>
            <a:ext cx="0" cy="420600"/>
          </a:xfrm>
          <a:prstGeom prst="straightConnector1">
            <a:avLst/>
          </a:prstGeom>
          <a:noFill/>
          <a:ln cap="flat" cmpd="sng" w="9525">
            <a:solidFill>
              <a:schemeClr val="dk2"/>
            </a:solidFill>
            <a:prstDash val="solid"/>
            <a:round/>
            <a:headEnd len="med" w="med" type="stealth"/>
            <a:tailEnd len="med" w="med" type="stealth"/>
          </a:ln>
        </p:spPr>
      </p:cxnSp>
      <p:sp>
        <p:nvSpPr>
          <p:cNvPr id="209" name="Google Shape;209;p25"/>
          <p:cNvSpPr/>
          <p:nvPr/>
        </p:nvSpPr>
        <p:spPr>
          <a:xfrm>
            <a:off x="5194875" y="2592700"/>
            <a:ext cx="6471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210" name="Google Shape;210;p25"/>
          <p:cNvSpPr/>
          <p:nvPr/>
        </p:nvSpPr>
        <p:spPr>
          <a:xfrm>
            <a:off x="6185275" y="2592700"/>
            <a:ext cx="6471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sp>
        <p:nvSpPr>
          <p:cNvPr id="211" name="Google Shape;211;p25"/>
          <p:cNvSpPr/>
          <p:nvPr/>
        </p:nvSpPr>
        <p:spPr>
          <a:xfrm>
            <a:off x="5194863" y="3407550"/>
            <a:ext cx="6471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212" name="Google Shape;212;p25"/>
          <p:cNvSpPr/>
          <p:nvPr/>
        </p:nvSpPr>
        <p:spPr>
          <a:xfrm>
            <a:off x="6185263" y="3407550"/>
            <a:ext cx="6471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cxnSp>
        <p:nvCxnSpPr>
          <p:cNvPr id="213" name="Google Shape;213;p25"/>
          <p:cNvCxnSpPr>
            <a:stCxn id="203" idx="3"/>
            <a:endCxn id="209" idx="1"/>
          </p:cNvCxnSpPr>
          <p:nvPr/>
        </p:nvCxnSpPr>
        <p:spPr>
          <a:xfrm>
            <a:off x="4934425" y="2679250"/>
            <a:ext cx="260400" cy="76200"/>
          </a:xfrm>
          <a:prstGeom prst="straightConnector1">
            <a:avLst/>
          </a:prstGeom>
          <a:noFill/>
          <a:ln cap="flat" cmpd="sng" w="9525">
            <a:solidFill>
              <a:schemeClr val="dk2"/>
            </a:solidFill>
            <a:prstDash val="solid"/>
            <a:round/>
            <a:headEnd len="med" w="med" type="triangle"/>
            <a:tailEnd len="med" w="med" type="triangle"/>
          </a:ln>
        </p:spPr>
      </p:cxnSp>
      <p:cxnSp>
        <p:nvCxnSpPr>
          <p:cNvPr id="214" name="Google Shape;214;p25"/>
          <p:cNvCxnSpPr>
            <a:stCxn id="204" idx="3"/>
            <a:endCxn id="211" idx="1"/>
          </p:cNvCxnSpPr>
          <p:nvPr/>
        </p:nvCxnSpPr>
        <p:spPr>
          <a:xfrm flipH="1" rot="10800000">
            <a:off x="4934425" y="3570350"/>
            <a:ext cx="260400" cy="284400"/>
          </a:xfrm>
          <a:prstGeom prst="straightConnector1">
            <a:avLst/>
          </a:prstGeom>
          <a:noFill/>
          <a:ln cap="flat" cmpd="sng" w="9525">
            <a:solidFill>
              <a:schemeClr val="dk2"/>
            </a:solidFill>
            <a:prstDash val="solid"/>
            <a:round/>
            <a:headEnd len="med" w="med" type="triangle"/>
            <a:tailEnd len="med" w="med" type="triangle"/>
          </a:ln>
        </p:spPr>
      </p:cxnSp>
      <p:cxnSp>
        <p:nvCxnSpPr>
          <p:cNvPr id="215" name="Google Shape;215;p25"/>
          <p:cNvCxnSpPr>
            <a:stCxn id="209" idx="3"/>
            <a:endCxn id="210" idx="1"/>
          </p:cNvCxnSpPr>
          <p:nvPr/>
        </p:nvCxnSpPr>
        <p:spPr>
          <a:xfrm>
            <a:off x="5841975" y="2755450"/>
            <a:ext cx="343200" cy="0"/>
          </a:xfrm>
          <a:prstGeom prst="straightConnector1">
            <a:avLst/>
          </a:prstGeom>
          <a:noFill/>
          <a:ln cap="flat" cmpd="sng" w="9525">
            <a:solidFill>
              <a:schemeClr val="dk2"/>
            </a:solidFill>
            <a:prstDash val="solid"/>
            <a:round/>
            <a:headEnd len="med" w="med" type="triangle"/>
            <a:tailEnd len="med" w="med" type="triangle"/>
          </a:ln>
        </p:spPr>
      </p:cxnSp>
      <p:cxnSp>
        <p:nvCxnSpPr>
          <p:cNvPr id="216" name="Google Shape;216;p25"/>
          <p:cNvCxnSpPr>
            <a:stCxn id="211" idx="3"/>
            <a:endCxn id="212" idx="1"/>
          </p:cNvCxnSpPr>
          <p:nvPr/>
        </p:nvCxnSpPr>
        <p:spPr>
          <a:xfrm>
            <a:off x="5841963" y="3570300"/>
            <a:ext cx="343200" cy="0"/>
          </a:xfrm>
          <a:prstGeom prst="straightConnector1">
            <a:avLst/>
          </a:prstGeom>
          <a:noFill/>
          <a:ln cap="flat" cmpd="sng" w="9525">
            <a:solidFill>
              <a:schemeClr val="dk2"/>
            </a:solidFill>
            <a:prstDash val="solid"/>
            <a:round/>
            <a:headEnd len="med" w="med" type="triangle"/>
            <a:tailEnd len="med" w="med" type="triangle"/>
          </a:ln>
        </p:spPr>
      </p:cxnSp>
      <p:cxnSp>
        <p:nvCxnSpPr>
          <p:cNvPr id="217" name="Google Shape;217;p25"/>
          <p:cNvCxnSpPr>
            <a:stCxn id="210" idx="3"/>
            <a:endCxn id="205" idx="1"/>
          </p:cNvCxnSpPr>
          <p:nvPr/>
        </p:nvCxnSpPr>
        <p:spPr>
          <a:xfrm>
            <a:off x="6832375" y="2755450"/>
            <a:ext cx="495600" cy="426300"/>
          </a:xfrm>
          <a:prstGeom prst="bentConnector3">
            <a:avLst>
              <a:gd fmla="val 50013" name="adj1"/>
            </a:avLst>
          </a:prstGeom>
          <a:noFill/>
          <a:ln cap="flat" cmpd="sng" w="9525">
            <a:solidFill>
              <a:schemeClr val="dk2"/>
            </a:solidFill>
            <a:prstDash val="solid"/>
            <a:round/>
            <a:headEnd len="med" w="med" type="triangle"/>
            <a:tailEnd len="med" w="med" type="triangle"/>
          </a:ln>
        </p:spPr>
      </p:cxnSp>
      <p:cxnSp>
        <p:nvCxnSpPr>
          <p:cNvPr id="218" name="Google Shape;218;p25"/>
          <p:cNvCxnSpPr>
            <a:stCxn id="212" idx="3"/>
            <a:endCxn id="205" idx="1"/>
          </p:cNvCxnSpPr>
          <p:nvPr/>
        </p:nvCxnSpPr>
        <p:spPr>
          <a:xfrm flipH="1" rot="10800000">
            <a:off x="6832363" y="3181800"/>
            <a:ext cx="495600" cy="388500"/>
          </a:xfrm>
          <a:prstGeom prst="bentConnector3">
            <a:avLst>
              <a:gd fmla="val 50014" name="adj1"/>
            </a:avLst>
          </a:prstGeom>
          <a:noFill/>
          <a:ln cap="flat" cmpd="sng" w="9525">
            <a:solidFill>
              <a:schemeClr val="dk2"/>
            </a:solidFill>
            <a:prstDash val="solid"/>
            <a:round/>
            <a:headEnd len="med" w="med" type="triangle"/>
            <a:tailEnd len="med" w="med" type="triangle"/>
          </a:ln>
        </p:spPr>
      </p:cxnSp>
      <p:sp>
        <p:nvSpPr>
          <p:cNvPr id="219" name="Google Shape;219;p25"/>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220" name="Google Shape;220;p25"/>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Architecture</a:t>
            </a:r>
            <a:endParaRPr sz="1800"/>
          </a:p>
        </p:txBody>
      </p:sp>
      <p:sp>
        <p:nvSpPr>
          <p:cNvPr id="221" name="Google Shape;221;p25"/>
          <p:cNvSpPr txBox="1"/>
          <p:nvPr/>
        </p:nvSpPr>
        <p:spPr>
          <a:xfrm>
            <a:off x="1138625" y="1442925"/>
            <a:ext cx="1177800" cy="42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6"/>
          <p:cNvSpPr/>
          <p:nvPr/>
        </p:nvSpPr>
        <p:spPr>
          <a:xfrm>
            <a:off x="844525" y="1943650"/>
            <a:ext cx="1900200" cy="2448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6"/>
          <p:cNvSpPr/>
          <p:nvPr/>
        </p:nvSpPr>
        <p:spPr>
          <a:xfrm>
            <a:off x="1187125" y="2248450"/>
            <a:ext cx="1215000" cy="86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CPU</a:t>
            </a:r>
            <a:endParaRPr/>
          </a:p>
        </p:txBody>
      </p:sp>
      <p:sp>
        <p:nvSpPr>
          <p:cNvPr id="228" name="Google Shape;228;p26"/>
          <p:cNvSpPr/>
          <p:nvPr/>
        </p:nvSpPr>
        <p:spPr>
          <a:xfrm>
            <a:off x="1187125" y="3530650"/>
            <a:ext cx="12150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PCIE</a:t>
            </a:r>
            <a:endParaRPr/>
          </a:p>
        </p:txBody>
      </p:sp>
      <p:sp>
        <p:nvSpPr>
          <p:cNvPr id="229" name="Google Shape;229;p26"/>
          <p:cNvSpPr/>
          <p:nvPr/>
        </p:nvSpPr>
        <p:spPr>
          <a:xfrm>
            <a:off x="3271775" y="1943650"/>
            <a:ext cx="5027700" cy="2448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6"/>
          <p:cNvSpPr/>
          <p:nvPr/>
        </p:nvSpPr>
        <p:spPr>
          <a:xfrm>
            <a:off x="3719425" y="2248450"/>
            <a:ext cx="1215000" cy="86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DRAM</a:t>
            </a:r>
            <a:endParaRPr/>
          </a:p>
        </p:txBody>
      </p:sp>
      <p:sp>
        <p:nvSpPr>
          <p:cNvPr id="231" name="Google Shape;231;p26"/>
          <p:cNvSpPr/>
          <p:nvPr/>
        </p:nvSpPr>
        <p:spPr>
          <a:xfrm>
            <a:off x="3719425" y="3594350"/>
            <a:ext cx="1215000" cy="520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SFR</a:t>
            </a:r>
            <a:endParaRPr/>
          </a:p>
          <a:p>
            <a:pPr indent="0" lvl="0" marL="0" rtl="0" algn="ctr">
              <a:spcBef>
                <a:spcPts val="0"/>
              </a:spcBef>
              <a:spcAft>
                <a:spcPts val="0"/>
              </a:spcAft>
              <a:buNone/>
            </a:pPr>
            <a:r>
              <a:rPr lang="ko"/>
              <a:t>(BRAM)</a:t>
            </a:r>
            <a:endParaRPr/>
          </a:p>
        </p:txBody>
      </p:sp>
      <p:sp>
        <p:nvSpPr>
          <p:cNvPr id="232" name="Google Shape;232;p26"/>
          <p:cNvSpPr/>
          <p:nvPr/>
        </p:nvSpPr>
        <p:spPr>
          <a:xfrm>
            <a:off x="7328100" y="2324650"/>
            <a:ext cx="749100" cy="171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Accel</a:t>
            </a:r>
            <a:endParaRPr/>
          </a:p>
        </p:txBody>
      </p:sp>
      <p:cxnSp>
        <p:nvCxnSpPr>
          <p:cNvPr id="233" name="Google Shape;233;p26"/>
          <p:cNvCxnSpPr>
            <a:stCxn id="228" idx="3"/>
            <a:endCxn id="230" idx="1"/>
          </p:cNvCxnSpPr>
          <p:nvPr/>
        </p:nvCxnSpPr>
        <p:spPr>
          <a:xfrm flipH="1" rot="10800000">
            <a:off x="2402125" y="2679400"/>
            <a:ext cx="1317300" cy="1014000"/>
          </a:xfrm>
          <a:prstGeom prst="bentConnector3">
            <a:avLst>
              <a:gd fmla="val 50000" name="adj1"/>
            </a:avLst>
          </a:prstGeom>
          <a:noFill/>
          <a:ln cap="flat" cmpd="sng" w="9525">
            <a:solidFill>
              <a:schemeClr val="dk2"/>
            </a:solidFill>
            <a:prstDash val="solid"/>
            <a:round/>
            <a:headEnd len="med" w="med" type="none"/>
            <a:tailEnd len="med" w="med" type="triangle"/>
          </a:ln>
        </p:spPr>
      </p:cxnSp>
      <p:cxnSp>
        <p:nvCxnSpPr>
          <p:cNvPr id="234" name="Google Shape;234;p26"/>
          <p:cNvCxnSpPr>
            <a:stCxn id="228" idx="3"/>
            <a:endCxn id="231" idx="1"/>
          </p:cNvCxnSpPr>
          <p:nvPr/>
        </p:nvCxnSpPr>
        <p:spPr>
          <a:xfrm>
            <a:off x="2402125" y="3693400"/>
            <a:ext cx="1317300" cy="161400"/>
          </a:xfrm>
          <a:prstGeom prst="bentConnector3">
            <a:avLst>
              <a:gd fmla="val 50000" name="adj1"/>
            </a:avLst>
          </a:prstGeom>
          <a:noFill/>
          <a:ln cap="flat" cmpd="sng" w="9525">
            <a:solidFill>
              <a:schemeClr val="dk2"/>
            </a:solidFill>
            <a:prstDash val="solid"/>
            <a:round/>
            <a:headEnd len="med" w="med" type="triangle"/>
            <a:tailEnd len="med" w="med" type="triangle"/>
          </a:ln>
        </p:spPr>
      </p:cxnSp>
      <p:cxnSp>
        <p:nvCxnSpPr>
          <p:cNvPr id="235" name="Google Shape;235;p26"/>
          <p:cNvCxnSpPr>
            <a:stCxn id="227" idx="2"/>
            <a:endCxn id="228" idx="0"/>
          </p:cNvCxnSpPr>
          <p:nvPr/>
        </p:nvCxnSpPr>
        <p:spPr>
          <a:xfrm>
            <a:off x="1794625" y="3110050"/>
            <a:ext cx="0" cy="420600"/>
          </a:xfrm>
          <a:prstGeom prst="straightConnector1">
            <a:avLst/>
          </a:prstGeom>
          <a:noFill/>
          <a:ln cap="flat" cmpd="sng" w="9525">
            <a:solidFill>
              <a:schemeClr val="dk2"/>
            </a:solidFill>
            <a:prstDash val="solid"/>
            <a:round/>
            <a:headEnd len="med" w="med" type="stealth"/>
            <a:tailEnd len="med" w="med" type="stealth"/>
          </a:ln>
        </p:spPr>
      </p:cxnSp>
      <p:sp>
        <p:nvSpPr>
          <p:cNvPr id="236" name="Google Shape;236;p26"/>
          <p:cNvSpPr/>
          <p:nvPr/>
        </p:nvSpPr>
        <p:spPr>
          <a:xfrm>
            <a:off x="5194875" y="2592700"/>
            <a:ext cx="6471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237" name="Google Shape;237;p26"/>
          <p:cNvSpPr/>
          <p:nvPr/>
        </p:nvSpPr>
        <p:spPr>
          <a:xfrm>
            <a:off x="6185275" y="2592700"/>
            <a:ext cx="6471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sp>
        <p:nvSpPr>
          <p:cNvPr id="238" name="Google Shape;238;p26"/>
          <p:cNvSpPr/>
          <p:nvPr/>
        </p:nvSpPr>
        <p:spPr>
          <a:xfrm>
            <a:off x="5194863" y="3407550"/>
            <a:ext cx="6471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239" name="Google Shape;239;p26"/>
          <p:cNvSpPr/>
          <p:nvPr/>
        </p:nvSpPr>
        <p:spPr>
          <a:xfrm>
            <a:off x="6185263" y="3407550"/>
            <a:ext cx="647100" cy="32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cxnSp>
        <p:nvCxnSpPr>
          <p:cNvPr id="240" name="Google Shape;240;p26"/>
          <p:cNvCxnSpPr>
            <a:stCxn id="230" idx="3"/>
            <a:endCxn id="236" idx="1"/>
          </p:cNvCxnSpPr>
          <p:nvPr/>
        </p:nvCxnSpPr>
        <p:spPr>
          <a:xfrm>
            <a:off x="4934425" y="2679250"/>
            <a:ext cx="260400" cy="76200"/>
          </a:xfrm>
          <a:prstGeom prst="straightConnector1">
            <a:avLst/>
          </a:prstGeom>
          <a:noFill/>
          <a:ln cap="flat" cmpd="sng" w="9525">
            <a:solidFill>
              <a:schemeClr val="dk2"/>
            </a:solidFill>
            <a:prstDash val="solid"/>
            <a:round/>
            <a:headEnd len="med" w="med" type="triangle"/>
            <a:tailEnd len="med" w="med" type="triangle"/>
          </a:ln>
        </p:spPr>
      </p:cxnSp>
      <p:cxnSp>
        <p:nvCxnSpPr>
          <p:cNvPr id="241" name="Google Shape;241;p26"/>
          <p:cNvCxnSpPr>
            <a:stCxn id="231" idx="3"/>
            <a:endCxn id="238" idx="1"/>
          </p:cNvCxnSpPr>
          <p:nvPr/>
        </p:nvCxnSpPr>
        <p:spPr>
          <a:xfrm flipH="1" rot="10800000">
            <a:off x="4934425" y="3570350"/>
            <a:ext cx="260400" cy="284400"/>
          </a:xfrm>
          <a:prstGeom prst="straightConnector1">
            <a:avLst/>
          </a:prstGeom>
          <a:noFill/>
          <a:ln cap="flat" cmpd="sng" w="9525">
            <a:solidFill>
              <a:schemeClr val="dk2"/>
            </a:solidFill>
            <a:prstDash val="solid"/>
            <a:round/>
            <a:headEnd len="med" w="med" type="triangle"/>
            <a:tailEnd len="med" w="med" type="triangle"/>
          </a:ln>
        </p:spPr>
      </p:cxnSp>
      <p:cxnSp>
        <p:nvCxnSpPr>
          <p:cNvPr id="242" name="Google Shape;242;p26"/>
          <p:cNvCxnSpPr>
            <a:stCxn id="236" idx="3"/>
            <a:endCxn id="237" idx="1"/>
          </p:cNvCxnSpPr>
          <p:nvPr/>
        </p:nvCxnSpPr>
        <p:spPr>
          <a:xfrm>
            <a:off x="5841975" y="2755450"/>
            <a:ext cx="343200" cy="0"/>
          </a:xfrm>
          <a:prstGeom prst="straightConnector1">
            <a:avLst/>
          </a:prstGeom>
          <a:noFill/>
          <a:ln cap="flat" cmpd="sng" w="9525">
            <a:solidFill>
              <a:schemeClr val="dk2"/>
            </a:solidFill>
            <a:prstDash val="solid"/>
            <a:round/>
            <a:headEnd len="med" w="med" type="triangle"/>
            <a:tailEnd len="med" w="med" type="triangle"/>
          </a:ln>
        </p:spPr>
      </p:cxnSp>
      <p:cxnSp>
        <p:nvCxnSpPr>
          <p:cNvPr id="243" name="Google Shape;243;p26"/>
          <p:cNvCxnSpPr>
            <a:stCxn id="238" idx="3"/>
            <a:endCxn id="239" idx="1"/>
          </p:cNvCxnSpPr>
          <p:nvPr/>
        </p:nvCxnSpPr>
        <p:spPr>
          <a:xfrm>
            <a:off x="5841963" y="3570300"/>
            <a:ext cx="343200" cy="0"/>
          </a:xfrm>
          <a:prstGeom prst="straightConnector1">
            <a:avLst/>
          </a:prstGeom>
          <a:noFill/>
          <a:ln cap="flat" cmpd="sng" w="9525">
            <a:solidFill>
              <a:schemeClr val="dk2"/>
            </a:solidFill>
            <a:prstDash val="solid"/>
            <a:round/>
            <a:headEnd len="med" w="med" type="triangle"/>
            <a:tailEnd len="med" w="med" type="triangle"/>
          </a:ln>
        </p:spPr>
      </p:cxnSp>
      <p:cxnSp>
        <p:nvCxnSpPr>
          <p:cNvPr id="244" name="Google Shape;244;p26"/>
          <p:cNvCxnSpPr>
            <a:stCxn id="237" idx="3"/>
            <a:endCxn id="232" idx="1"/>
          </p:cNvCxnSpPr>
          <p:nvPr/>
        </p:nvCxnSpPr>
        <p:spPr>
          <a:xfrm>
            <a:off x="6832375" y="2755450"/>
            <a:ext cx="495600" cy="426300"/>
          </a:xfrm>
          <a:prstGeom prst="bentConnector3">
            <a:avLst>
              <a:gd fmla="val 50013" name="adj1"/>
            </a:avLst>
          </a:prstGeom>
          <a:noFill/>
          <a:ln cap="flat" cmpd="sng" w="9525">
            <a:solidFill>
              <a:schemeClr val="dk2"/>
            </a:solidFill>
            <a:prstDash val="solid"/>
            <a:round/>
            <a:headEnd len="med" w="med" type="triangle"/>
            <a:tailEnd len="med" w="med" type="triangle"/>
          </a:ln>
        </p:spPr>
      </p:cxnSp>
      <p:cxnSp>
        <p:nvCxnSpPr>
          <p:cNvPr id="245" name="Google Shape;245;p26"/>
          <p:cNvCxnSpPr>
            <a:stCxn id="239" idx="3"/>
            <a:endCxn id="232" idx="1"/>
          </p:cNvCxnSpPr>
          <p:nvPr/>
        </p:nvCxnSpPr>
        <p:spPr>
          <a:xfrm flipH="1" rot="10800000">
            <a:off x="6832363" y="3181800"/>
            <a:ext cx="495600" cy="388500"/>
          </a:xfrm>
          <a:prstGeom prst="bentConnector3">
            <a:avLst>
              <a:gd fmla="val 50014" name="adj1"/>
            </a:avLst>
          </a:prstGeom>
          <a:noFill/>
          <a:ln cap="flat" cmpd="sng" w="9525">
            <a:solidFill>
              <a:schemeClr val="dk2"/>
            </a:solidFill>
            <a:prstDash val="solid"/>
            <a:round/>
            <a:headEnd len="med" w="med" type="triangle"/>
            <a:tailEnd len="med" w="med" type="triangle"/>
          </a:ln>
        </p:spPr>
      </p:cxnSp>
      <p:sp>
        <p:nvSpPr>
          <p:cNvPr id="246" name="Google Shape;246;p26"/>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247" name="Google Shape;247;p26"/>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Architecture (block diagram)</a:t>
            </a:r>
            <a:endParaRPr sz="1800"/>
          </a:p>
        </p:txBody>
      </p:sp>
      <p:pic>
        <p:nvPicPr>
          <p:cNvPr id="248" name="Google Shape;248;p26"/>
          <p:cNvPicPr preferRelativeResize="0"/>
          <p:nvPr/>
        </p:nvPicPr>
        <p:blipFill rotWithShape="1">
          <a:blip r:embed="rId3">
            <a:alphaModFix/>
          </a:blip>
          <a:srcRect b="0" l="477" r="0" t="13688"/>
          <a:stretch/>
        </p:blipFill>
        <p:spPr>
          <a:xfrm>
            <a:off x="399687" y="1312237"/>
            <a:ext cx="8344626" cy="371112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7"/>
          <p:cNvSpPr txBox="1"/>
          <p:nvPr>
            <p:ph idx="1" type="body"/>
          </p:nvPr>
        </p:nvSpPr>
        <p:spPr>
          <a:xfrm>
            <a:off x="729450" y="124132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ko"/>
              <a:t>CPU -&gt; PCIE -&gt; DRAM, SFR</a:t>
            </a:r>
            <a:endParaRPr/>
          </a:p>
          <a:p>
            <a:pPr indent="-311150" lvl="0" marL="457200" rtl="0" algn="l">
              <a:spcBef>
                <a:spcPts val="0"/>
              </a:spcBef>
              <a:spcAft>
                <a:spcPts val="0"/>
              </a:spcAft>
              <a:buSzPts val="1300"/>
              <a:buChar char="-"/>
            </a:pPr>
            <a:r>
              <a:rPr lang="ko"/>
              <a:t>Data preprocessing &amp; Write data to DRAM</a:t>
            </a:r>
            <a:endParaRPr/>
          </a:p>
          <a:p>
            <a:pPr indent="-311150" lvl="0" marL="457200" rtl="0" algn="l">
              <a:spcBef>
                <a:spcPts val="0"/>
              </a:spcBef>
              <a:spcAft>
                <a:spcPts val="0"/>
              </a:spcAft>
              <a:buSzPts val="1300"/>
              <a:buChar char="-"/>
            </a:pPr>
            <a:r>
              <a:rPr lang="ko"/>
              <a:t>Check the result and measure the execution time</a:t>
            </a:r>
            <a:endParaRPr/>
          </a:p>
        </p:txBody>
      </p:sp>
      <p:sp>
        <p:nvSpPr>
          <p:cNvPr id="254" name="Google Shape;254;p27"/>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255" name="Google Shape;255;p27"/>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Interface</a:t>
            </a:r>
            <a:endParaRPr sz="1800"/>
          </a:p>
        </p:txBody>
      </p:sp>
      <p:sp>
        <p:nvSpPr>
          <p:cNvPr id="256" name="Google Shape;256;p27"/>
          <p:cNvSpPr/>
          <p:nvPr/>
        </p:nvSpPr>
        <p:spPr>
          <a:xfrm>
            <a:off x="1486525" y="2497400"/>
            <a:ext cx="1572900" cy="19779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PC</a:t>
            </a:r>
            <a:endParaRPr/>
          </a:p>
        </p:txBody>
      </p:sp>
      <p:sp>
        <p:nvSpPr>
          <p:cNvPr id="257" name="Google Shape;257;p27"/>
          <p:cNvSpPr/>
          <p:nvPr/>
        </p:nvSpPr>
        <p:spPr>
          <a:xfrm>
            <a:off x="1770025" y="2818000"/>
            <a:ext cx="1005900" cy="696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CPU</a:t>
            </a:r>
            <a:endParaRPr/>
          </a:p>
        </p:txBody>
      </p:sp>
      <p:sp>
        <p:nvSpPr>
          <p:cNvPr id="258" name="Google Shape;258;p27"/>
          <p:cNvSpPr/>
          <p:nvPr/>
        </p:nvSpPr>
        <p:spPr>
          <a:xfrm>
            <a:off x="1770025" y="3853900"/>
            <a:ext cx="1005900" cy="262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PCIE</a:t>
            </a:r>
            <a:endParaRPr/>
          </a:p>
        </p:txBody>
      </p:sp>
      <p:sp>
        <p:nvSpPr>
          <p:cNvPr id="259" name="Google Shape;259;p27"/>
          <p:cNvSpPr/>
          <p:nvPr/>
        </p:nvSpPr>
        <p:spPr>
          <a:xfrm>
            <a:off x="3484849" y="2497400"/>
            <a:ext cx="4161900" cy="19779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FPGA</a:t>
            </a:r>
            <a:endParaRPr/>
          </a:p>
        </p:txBody>
      </p:sp>
      <p:sp>
        <p:nvSpPr>
          <p:cNvPr id="260" name="Google Shape;260;p27"/>
          <p:cNvSpPr/>
          <p:nvPr/>
        </p:nvSpPr>
        <p:spPr>
          <a:xfrm>
            <a:off x="3866233" y="2818000"/>
            <a:ext cx="1005900" cy="696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t>DRAM</a:t>
            </a:r>
            <a:endParaRPr sz="1200"/>
          </a:p>
          <a:p>
            <a:pPr indent="0" lvl="0" marL="0" rtl="0" algn="ctr">
              <a:spcBef>
                <a:spcPts val="0"/>
              </a:spcBef>
              <a:spcAft>
                <a:spcPts val="0"/>
              </a:spcAft>
              <a:buNone/>
            </a:pPr>
            <a:r>
              <a:rPr b="1" lang="ko"/>
              <a:t>RESULT</a:t>
            </a:r>
            <a:endParaRPr b="1"/>
          </a:p>
        </p:txBody>
      </p:sp>
      <p:sp>
        <p:nvSpPr>
          <p:cNvPr id="261" name="Google Shape;261;p27"/>
          <p:cNvSpPr/>
          <p:nvPr/>
        </p:nvSpPr>
        <p:spPr>
          <a:xfrm>
            <a:off x="3866233" y="3905364"/>
            <a:ext cx="1005900" cy="420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SFR</a:t>
            </a:r>
            <a:endParaRPr/>
          </a:p>
          <a:p>
            <a:pPr indent="0" lvl="0" marL="0" rtl="0" algn="ctr">
              <a:spcBef>
                <a:spcPts val="0"/>
              </a:spcBef>
              <a:spcAft>
                <a:spcPts val="0"/>
              </a:spcAft>
              <a:buNone/>
            </a:pPr>
            <a:r>
              <a:rPr lang="ko"/>
              <a:t>(BRAM)</a:t>
            </a:r>
            <a:endParaRPr/>
          </a:p>
        </p:txBody>
      </p:sp>
      <p:sp>
        <p:nvSpPr>
          <p:cNvPr id="262" name="Google Shape;262;p27"/>
          <p:cNvSpPr/>
          <p:nvPr/>
        </p:nvSpPr>
        <p:spPr>
          <a:xfrm>
            <a:off x="6853451" y="2879563"/>
            <a:ext cx="620100" cy="13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t>Accel</a:t>
            </a:r>
            <a:endParaRPr sz="1200"/>
          </a:p>
        </p:txBody>
      </p:sp>
      <p:cxnSp>
        <p:nvCxnSpPr>
          <p:cNvPr id="263" name="Google Shape;263;p27"/>
          <p:cNvCxnSpPr>
            <a:stCxn id="258" idx="3"/>
            <a:endCxn id="260" idx="1"/>
          </p:cNvCxnSpPr>
          <p:nvPr/>
        </p:nvCxnSpPr>
        <p:spPr>
          <a:xfrm flipH="1" rot="10800000">
            <a:off x="2775925" y="3166000"/>
            <a:ext cx="1090200" cy="819300"/>
          </a:xfrm>
          <a:prstGeom prst="bentConnector3">
            <a:avLst>
              <a:gd fmla="val 50005" name="adj1"/>
            </a:avLst>
          </a:prstGeom>
          <a:noFill/>
          <a:ln cap="flat" cmpd="sng" w="9525">
            <a:solidFill>
              <a:schemeClr val="dk2"/>
            </a:solidFill>
            <a:prstDash val="solid"/>
            <a:round/>
            <a:headEnd len="med" w="med" type="none"/>
            <a:tailEnd len="med" w="med" type="triangle"/>
          </a:ln>
        </p:spPr>
      </p:cxnSp>
      <p:cxnSp>
        <p:nvCxnSpPr>
          <p:cNvPr id="264" name="Google Shape;264;p27"/>
          <p:cNvCxnSpPr>
            <a:stCxn id="258" idx="3"/>
            <a:endCxn id="261" idx="1"/>
          </p:cNvCxnSpPr>
          <p:nvPr/>
        </p:nvCxnSpPr>
        <p:spPr>
          <a:xfrm>
            <a:off x="2775925" y="3985300"/>
            <a:ext cx="1090200" cy="130500"/>
          </a:xfrm>
          <a:prstGeom prst="bentConnector3">
            <a:avLst>
              <a:gd fmla="val 50005" name="adj1"/>
            </a:avLst>
          </a:prstGeom>
          <a:noFill/>
          <a:ln cap="flat" cmpd="sng" w="9525">
            <a:solidFill>
              <a:schemeClr val="dk2"/>
            </a:solidFill>
            <a:prstDash val="solid"/>
            <a:round/>
            <a:headEnd len="med" w="med" type="triangle"/>
            <a:tailEnd len="med" w="med" type="triangle"/>
          </a:ln>
        </p:spPr>
      </p:cxnSp>
      <p:cxnSp>
        <p:nvCxnSpPr>
          <p:cNvPr id="265" name="Google Shape;265;p27"/>
          <p:cNvCxnSpPr>
            <a:stCxn id="257" idx="2"/>
            <a:endCxn id="258" idx="0"/>
          </p:cNvCxnSpPr>
          <p:nvPr/>
        </p:nvCxnSpPr>
        <p:spPr>
          <a:xfrm>
            <a:off x="2272975" y="3514000"/>
            <a:ext cx="0" cy="339900"/>
          </a:xfrm>
          <a:prstGeom prst="straightConnector1">
            <a:avLst/>
          </a:prstGeom>
          <a:noFill/>
          <a:ln cap="flat" cmpd="sng" w="9525">
            <a:solidFill>
              <a:schemeClr val="dk2"/>
            </a:solidFill>
            <a:prstDash val="solid"/>
            <a:round/>
            <a:headEnd len="med" w="med" type="stealth"/>
            <a:tailEnd len="med" w="med" type="stealth"/>
          </a:ln>
        </p:spPr>
      </p:cxnSp>
      <p:sp>
        <p:nvSpPr>
          <p:cNvPr id="266" name="Google Shape;266;p27"/>
          <p:cNvSpPr/>
          <p:nvPr/>
        </p:nvSpPr>
        <p:spPr>
          <a:xfrm>
            <a:off x="5087593" y="3096123"/>
            <a:ext cx="535800" cy="2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267" name="Google Shape;267;p27"/>
          <p:cNvSpPr/>
          <p:nvPr/>
        </p:nvSpPr>
        <p:spPr>
          <a:xfrm>
            <a:off x="5907434" y="3096123"/>
            <a:ext cx="535800" cy="2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sp>
        <p:nvSpPr>
          <p:cNvPr id="268" name="Google Shape;268;p27"/>
          <p:cNvSpPr/>
          <p:nvPr/>
        </p:nvSpPr>
        <p:spPr>
          <a:xfrm>
            <a:off x="5087583" y="3754447"/>
            <a:ext cx="535800" cy="2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269" name="Google Shape;269;p27"/>
          <p:cNvSpPr/>
          <p:nvPr/>
        </p:nvSpPr>
        <p:spPr>
          <a:xfrm>
            <a:off x="5907424" y="3754447"/>
            <a:ext cx="535800" cy="2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cxnSp>
        <p:nvCxnSpPr>
          <p:cNvPr id="270" name="Google Shape;270;p27"/>
          <p:cNvCxnSpPr>
            <a:stCxn id="260" idx="3"/>
            <a:endCxn id="266" idx="1"/>
          </p:cNvCxnSpPr>
          <p:nvPr/>
        </p:nvCxnSpPr>
        <p:spPr>
          <a:xfrm>
            <a:off x="4872133" y="3166000"/>
            <a:ext cx="215400" cy="61500"/>
          </a:xfrm>
          <a:prstGeom prst="straightConnector1">
            <a:avLst/>
          </a:prstGeom>
          <a:noFill/>
          <a:ln cap="flat" cmpd="sng" w="9525">
            <a:solidFill>
              <a:schemeClr val="dk2"/>
            </a:solidFill>
            <a:prstDash val="solid"/>
            <a:round/>
            <a:headEnd len="med" w="med" type="triangle"/>
            <a:tailEnd len="med" w="med" type="triangle"/>
          </a:ln>
        </p:spPr>
      </p:cxnSp>
      <p:cxnSp>
        <p:nvCxnSpPr>
          <p:cNvPr id="271" name="Google Shape;271;p27"/>
          <p:cNvCxnSpPr>
            <a:stCxn id="261" idx="3"/>
            <a:endCxn id="268" idx="1"/>
          </p:cNvCxnSpPr>
          <p:nvPr/>
        </p:nvCxnSpPr>
        <p:spPr>
          <a:xfrm flipH="1" rot="10800000">
            <a:off x="4872133" y="3885864"/>
            <a:ext cx="215400" cy="229800"/>
          </a:xfrm>
          <a:prstGeom prst="straightConnector1">
            <a:avLst/>
          </a:prstGeom>
          <a:noFill/>
          <a:ln cap="flat" cmpd="sng" w="9525">
            <a:solidFill>
              <a:schemeClr val="dk2"/>
            </a:solidFill>
            <a:prstDash val="solid"/>
            <a:round/>
            <a:headEnd len="med" w="med" type="triangle"/>
            <a:tailEnd len="med" w="med" type="triangle"/>
          </a:ln>
        </p:spPr>
      </p:cxnSp>
      <p:cxnSp>
        <p:nvCxnSpPr>
          <p:cNvPr id="272" name="Google Shape;272;p27"/>
          <p:cNvCxnSpPr>
            <a:stCxn id="266" idx="3"/>
            <a:endCxn id="267" idx="1"/>
          </p:cNvCxnSpPr>
          <p:nvPr/>
        </p:nvCxnSpPr>
        <p:spPr>
          <a:xfrm>
            <a:off x="5623393" y="3227523"/>
            <a:ext cx="284100" cy="0"/>
          </a:xfrm>
          <a:prstGeom prst="straightConnector1">
            <a:avLst/>
          </a:prstGeom>
          <a:noFill/>
          <a:ln cap="flat" cmpd="sng" w="9525">
            <a:solidFill>
              <a:schemeClr val="dk2"/>
            </a:solidFill>
            <a:prstDash val="solid"/>
            <a:round/>
            <a:headEnd len="med" w="med" type="triangle"/>
            <a:tailEnd len="med" w="med" type="triangle"/>
          </a:ln>
        </p:spPr>
      </p:cxnSp>
      <p:cxnSp>
        <p:nvCxnSpPr>
          <p:cNvPr id="273" name="Google Shape;273;p27"/>
          <p:cNvCxnSpPr>
            <a:stCxn id="268" idx="3"/>
            <a:endCxn id="269" idx="1"/>
          </p:cNvCxnSpPr>
          <p:nvPr/>
        </p:nvCxnSpPr>
        <p:spPr>
          <a:xfrm>
            <a:off x="5623383" y="3885847"/>
            <a:ext cx="284100" cy="0"/>
          </a:xfrm>
          <a:prstGeom prst="straightConnector1">
            <a:avLst/>
          </a:prstGeom>
          <a:noFill/>
          <a:ln cap="flat" cmpd="sng" w="9525">
            <a:solidFill>
              <a:schemeClr val="dk2"/>
            </a:solidFill>
            <a:prstDash val="solid"/>
            <a:round/>
            <a:headEnd len="med" w="med" type="triangle"/>
            <a:tailEnd len="med" w="med" type="triangle"/>
          </a:ln>
        </p:spPr>
      </p:cxnSp>
      <p:cxnSp>
        <p:nvCxnSpPr>
          <p:cNvPr id="274" name="Google Shape;274;p27"/>
          <p:cNvCxnSpPr>
            <a:stCxn id="267" idx="3"/>
            <a:endCxn id="262" idx="1"/>
          </p:cNvCxnSpPr>
          <p:nvPr/>
        </p:nvCxnSpPr>
        <p:spPr>
          <a:xfrm>
            <a:off x="6443234" y="3227523"/>
            <a:ext cx="410100" cy="344400"/>
          </a:xfrm>
          <a:prstGeom prst="bentConnector3">
            <a:avLst>
              <a:gd fmla="val 50014" name="adj1"/>
            </a:avLst>
          </a:prstGeom>
          <a:noFill/>
          <a:ln cap="flat" cmpd="sng" w="9525">
            <a:solidFill>
              <a:schemeClr val="dk2"/>
            </a:solidFill>
            <a:prstDash val="solid"/>
            <a:round/>
            <a:headEnd len="med" w="med" type="triangle"/>
            <a:tailEnd len="med" w="med" type="triangle"/>
          </a:ln>
        </p:spPr>
      </p:cxnSp>
      <p:cxnSp>
        <p:nvCxnSpPr>
          <p:cNvPr id="275" name="Google Shape;275;p27"/>
          <p:cNvCxnSpPr>
            <a:stCxn id="269" idx="3"/>
            <a:endCxn id="262" idx="1"/>
          </p:cNvCxnSpPr>
          <p:nvPr/>
        </p:nvCxnSpPr>
        <p:spPr>
          <a:xfrm flipH="1" rot="10800000">
            <a:off x="6443224" y="3572047"/>
            <a:ext cx="410100" cy="313800"/>
          </a:xfrm>
          <a:prstGeom prst="bentConnector3">
            <a:avLst>
              <a:gd fmla="val 50016" name="adj1"/>
            </a:avLst>
          </a:prstGeom>
          <a:noFill/>
          <a:ln cap="flat" cmpd="sng" w="9525">
            <a:solidFill>
              <a:schemeClr val="dk2"/>
            </a:solidFill>
            <a:prstDash val="solid"/>
            <a:round/>
            <a:headEnd len="med" w="med" type="triangl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28"/>
          <p:cNvPicPr preferRelativeResize="0"/>
          <p:nvPr/>
        </p:nvPicPr>
        <p:blipFill>
          <a:blip r:embed="rId3">
            <a:alphaModFix/>
          </a:blip>
          <a:stretch>
            <a:fillRect/>
          </a:stretch>
        </p:blipFill>
        <p:spPr>
          <a:xfrm>
            <a:off x="2309050" y="1457788"/>
            <a:ext cx="6729949" cy="3368075"/>
          </a:xfrm>
          <a:prstGeom prst="rect">
            <a:avLst/>
          </a:prstGeom>
          <a:noFill/>
          <a:ln>
            <a:noFill/>
          </a:ln>
        </p:spPr>
      </p:pic>
      <p:grpSp>
        <p:nvGrpSpPr>
          <p:cNvPr id="281" name="Google Shape;281;p28"/>
          <p:cNvGrpSpPr/>
          <p:nvPr/>
        </p:nvGrpSpPr>
        <p:grpSpPr>
          <a:xfrm>
            <a:off x="181879" y="1909575"/>
            <a:ext cx="1489500" cy="2464500"/>
            <a:chOff x="410479" y="2442975"/>
            <a:chExt cx="1489500" cy="2464500"/>
          </a:xfrm>
        </p:grpSpPr>
        <p:sp>
          <p:nvSpPr>
            <p:cNvPr id="282" name="Google Shape;282;p28"/>
            <p:cNvSpPr/>
            <p:nvPr/>
          </p:nvSpPr>
          <p:spPr>
            <a:xfrm>
              <a:off x="410479" y="2442975"/>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283" name="Google Shape;283;p28"/>
            <p:cNvSpPr/>
            <p:nvPr/>
          </p:nvSpPr>
          <p:spPr>
            <a:xfrm>
              <a:off x="548141" y="3010484"/>
              <a:ext cx="1207800" cy="22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284" name="Google Shape;284;p28"/>
            <p:cNvSpPr/>
            <p:nvPr/>
          </p:nvSpPr>
          <p:spPr>
            <a:xfrm>
              <a:off x="551344" y="3302772"/>
              <a:ext cx="1207800" cy="496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285" name="Google Shape;285;p28"/>
            <p:cNvSpPr/>
            <p:nvPr/>
          </p:nvSpPr>
          <p:spPr>
            <a:xfrm>
              <a:off x="548141" y="3878738"/>
              <a:ext cx="1207800" cy="26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Mapping </a:t>
              </a:r>
              <a:r>
                <a:rPr lang="ko" sz="1000"/>
                <a:t>Data</a:t>
              </a:r>
              <a:endParaRPr sz="1000"/>
            </a:p>
          </p:txBody>
        </p:sp>
        <p:sp>
          <p:nvSpPr>
            <p:cNvPr id="286" name="Google Shape;286;p28"/>
            <p:cNvSpPr/>
            <p:nvPr/>
          </p:nvSpPr>
          <p:spPr>
            <a:xfrm>
              <a:off x="548141" y="4216976"/>
              <a:ext cx="1207800" cy="43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a:t>
              </a:r>
              <a:r>
                <a:rPr lang="ko" sz="1000"/>
                <a:t> </a:t>
              </a:r>
              <a:r>
                <a:rPr lang="ko" sz="1000"/>
                <a:t>Data</a:t>
              </a:r>
              <a:endParaRPr sz="1000"/>
            </a:p>
          </p:txBody>
        </p:sp>
      </p:grpSp>
      <p:sp>
        <p:nvSpPr>
          <p:cNvPr id="287" name="Google Shape;287;p28"/>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288" name="Google Shape;288;p28"/>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Data preprocessing</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29"/>
          <p:cNvPicPr preferRelativeResize="0"/>
          <p:nvPr/>
        </p:nvPicPr>
        <p:blipFill>
          <a:blip r:embed="rId3">
            <a:alphaModFix/>
          </a:blip>
          <a:stretch>
            <a:fillRect/>
          </a:stretch>
        </p:blipFill>
        <p:spPr>
          <a:xfrm>
            <a:off x="-737475" y="99106"/>
            <a:ext cx="9881475" cy="49453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30"/>
          <p:cNvPicPr preferRelativeResize="0"/>
          <p:nvPr/>
        </p:nvPicPr>
        <p:blipFill>
          <a:blip r:embed="rId3">
            <a:alphaModFix/>
          </a:blip>
          <a:stretch>
            <a:fillRect/>
          </a:stretch>
        </p:blipFill>
        <p:spPr>
          <a:xfrm>
            <a:off x="0" y="2571750"/>
            <a:ext cx="4076700" cy="2343150"/>
          </a:xfrm>
          <a:prstGeom prst="rect">
            <a:avLst/>
          </a:prstGeom>
          <a:noFill/>
          <a:ln>
            <a:noFill/>
          </a:ln>
        </p:spPr>
      </p:pic>
      <p:sp>
        <p:nvSpPr>
          <p:cNvPr id="299" name="Google Shape;299;p30"/>
          <p:cNvSpPr txBox="1"/>
          <p:nvPr>
            <p:ph idx="1" type="body"/>
          </p:nvPr>
        </p:nvSpPr>
        <p:spPr>
          <a:xfrm>
            <a:off x="641875" y="1545400"/>
            <a:ext cx="7688700" cy="2261100"/>
          </a:xfrm>
          <a:prstGeom prst="rect">
            <a:avLst/>
          </a:prstGeom>
        </p:spPr>
        <p:txBody>
          <a:bodyPr anchorCtr="0" anchor="t" bIns="91425" lIns="91425" spcFirstLastPara="1" rIns="91425" wrap="square" tIns="91425">
            <a:noAutofit/>
          </a:bodyPr>
          <a:lstStyle/>
          <a:p>
            <a:pPr indent="-298450" lvl="2" marL="1371600" rtl="0" algn="l">
              <a:spcBef>
                <a:spcPts val="0"/>
              </a:spcBef>
              <a:spcAft>
                <a:spcPts val="0"/>
              </a:spcAft>
              <a:buSzPts val="1100"/>
              <a:buChar char="-"/>
            </a:pPr>
            <a:r>
              <a:rPr lang="ko"/>
              <a:t>One information is 32bit</a:t>
            </a:r>
            <a:endParaRPr/>
          </a:p>
          <a:p>
            <a:pPr indent="-298450" lvl="2" marL="1371600" rtl="0" algn="l">
              <a:spcBef>
                <a:spcPts val="0"/>
              </a:spcBef>
              <a:spcAft>
                <a:spcPts val="0"/>
              </a:spcAft>
              <a:buSzPts val="1100"/>
              <a:buChar char="-"/>
            </a:pPr>
            <a:r>
              <a:rPr lang="ko"/>
              <a:t>Read/write 1,024bit at a time (32bit x 32)</a:t>
            </a:r>
            <a:endParaRPr/>
          </a:p>
          <a:p>
            <a:pPr indent="-298450" lvl="2" marL="1371600" rtl="0" algn="l">
              <a:spcBef>
                <a:spcPts val="0"/>
              </a:spcBef>
              <a:spcAft>
                <a:spcPts val="0"/>
              </a:spcAft>
              <a:buSzPts val="1100"/>
              <a:buChar char="-"/>
            </a:pPr>
            <a:r>
              <a:rPr lang="ko"/>
              <a:t>Decrease number of Read/write time  &amp;  Increase throughput  (hit rate higher)</a:t>
            </a:r>
            <a:endParaRPr/>
          </a:p>
          <a:p>
            <a:pPr indent="-298450" lvl="2" marL="1371600" rtl="0" algn="l">
              <a:spcBef>
                <a:spcPts val="0"/>
              </a:spcBef>
              <a:spcAft>
                <a:spcPts val="0"/>
              </a:spcAft>
              <a:buSzPts val="1100"/>
              <a:buChar char="-"/>
            </a:pPr>
            <a:r>
              <a:rPr lang="ko"/>
              <a:t>Total bandwidth increase.</a:t>
            </a:r>
            <a:endParaRPr sz="1000">
              <a:solidFill>
                <a:srgbClr val="000000"/>
              </a:solidFill>
              <a:latin typeface="Arial"/>
              <a:ea typeface="Arial"/>
              <a:cs typeface="Arial"/>
              <a:sym typeface="Arial"/>
            </a:endParaRPr>
          </a:p>
        </p:txBody>
      </p:sp>
      <p:sp>
        <p:nvSpPr>
          <p:cNvPr id="300" name="Google Shape;300;p30"/>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301" name="Google Shape;301;p30"/>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Interface</a:t>
            </a:r>
            <a:endParaRPr sz="1800"/>
          </a:p>
        </p:txBody>
      </p:sp>
      <p:pic>
        <p:nvPicPr>
          <p:cNvPr id="302" name="Google Shape;302;p30"/>
          <p:cNvPicPr preferRelativeResize="0"/>
          <p:nvPr/>
        </p:nvPicPr>
        <p:blipFill>
          <a:blip r:embed="rId4">
            <a:alphaModFix/>
          </a:blip>
          <a:stretch>
            <a:fillRect/>
          </a:stretch>
        </p:blipFill>
        <p:spPr>
          <a:xfrm>
            <a:off x="3978450" y="2872450"/>
            <a:ext cx="6369374" cy="17417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31"/>
          <p:cNvPicPr preferRelativeResize="0"/>
          <p:nvPr/>
        </p:nvPicPr>
        <p:blipFill>
          <a:blip r:embed="rId3">
            <a:alphaModFix/>
          </a:blip>
          <a:stretch>
            <a:fillRect/>
          </a:stretch>
        </p:blipFill>
        <p:spPr>
          <a:xfrm>
            <a:off x="317000" y="1153775"/>
            <a:ext cx="11794824" cy="3225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7650" y="660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Contents</a:t>
            </a:r>
            <a:endParaRPr/>
          </a:p>
        </p:txBody>
      </p:sp>
      <p:sp>
        <p:nvSpPr>
          <p:cNvPr id="93" name="Google Shape;93;p14"/>
          <p:cNvSpPr txBox="1"/>
          <p:nvPr>
            <p:ph idx="1" type="body"/>
          </p:nvPr>
        </p:nvSpPr>
        <p:spPr>
          <a:xfrm>
            <a:off x="727650" y="1527075"/>
            <a:ext cx="7688700" cy="22611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AutoNum type="arabicPeriod"/>
            </a:pPr>
            <a:r>
              <a:rPr lang="ko"/>
              <a:t>Background</a:t>
            </a:r>
            <a:endParaRPr/>
          </a:p>
          <a:p>
            <a:pPr indent="-311150" lvl="1" marL="914400" rtl="0" algn="l">
              <a:lnSpc>
                <a:spcPct val="150000"/>
              </a:lnSpc>
              <a:spcBef>
                <a:spcPts val="0"/>
              </a:spcBef>
              <a:spcAft>
                <a:spcPts val="0"/>
              </a:spcAft>
              <a:buSzPts val="1300"/>
              <a:buChar char="○"/>
            </a:pPr>
            <a:r>
              <a:rPr lang="ko" sz="1300"/>
              <a:t>Graph</a:t>
            </a:r>
            <a:endParaRPr sz="1300"/>
          </a:p>
          <a:p>
            <a:pPr indent="-311150" lvl="1" marL="914400" rtl="0" algn="l">
              <a:lnSpc>
                <a:spcPct val="150000"/>
              </a:lnSpc>
              <a:spcBef>
                <a:spcPts val="0"/>
              </a:spcBef>
              <a:spcAft>
                <a:spcPts val="0"/>
              </a:spcAft>
              <a:buSzPts val="1300"/>
              <a:buChar char="○"/>
            </a:pPr>
            <a:r>
              <a:rPr lang="ko" sz="1300"/>
              <a:t>FPGA</a:t>
            </a:r>
            <a:endParaRPr sz="1300"/>
          </a:p>
          <a:p>
            <a:pPr indent="-311150" lvl="0" marL="457200" rtl="0" algn="l">
              <a:lnSpc>
                <a:spcPct val="150000"/>
              </a:lnSpc>
              <a:spcBef>
                <a:spcPts val="0"/>
              </a:spcBef>
              <a:spcAft>
                <a:spcPts val="0"/>
              </a:spcAft>
              <a:buSzPts val="1300"/>
              <a:buAutoNum type="arabicPeriod"/>
            </a:pPr>
            <a:r>
              <a:rPr lang="ko"/>
              <a:t>Proposed</a:t>
            </a:r>
            <a:endParaRPr/>
          </a:p>
          <a:p>
            <a:pPr indent="-298450" lvl="1" marL="914400" rtl="0" algn="l">
              <a:lnSpc>
                <a:spcPct val="150000"/>
              </a:lnSpc>
              <a:spcBef>
                <a:spcPts val="0"/>
              </a:spcBef>
              <a:spcAft>
                <a:spcPts val="0"/>
              </a:spcAft>
              <a:buSzPts val="1100"/>
              <a:buChar char="○"/>
            </a:pPr>
            <a:r>
              <a:rPr lang="ko"/>
              <a:t>Interface</a:t>
            </a:r>
            <a:endParaRPr/>
          </a:p>
          <a:p>
            <a:pPr indent="-298450" lvl="1" marL="914400" rtl="0" algn="l">
              <a:lnSpc>
                <a:spcPct val="150000"/>
              </a:lnSpc>
              <a:spcBef>
                <a:spcPts val="0"/>
              </a:spcBef>
              <a:spcAft>
                <a:spcPts val="0"/>
              </a:spcAft>
              <a:buSzPts val="1100"/>
              <a:buChar char="○"/>
            </a:pPr>
            <a:r>
              <a:rPr lang="ko"/>
              <a:t>FPGA design</a:t>
            </a:r>
            <a:endParaRPr/>
          </a:p>
          <a:p>
            <a:pPr indent="-311150" lvl="0" marL="457200" rtl="0" algn="l">
              <a:lnSpc>
                <a:spcPct val="150000"/>
              </a:lnSpc>
              <a:spcBef>
                <a:spcPts val="0"/>
              </a:spcBef>
              <a:spcAft>
                <a:spcPts val="0"/>
              </a:spcAft>
              <a:buSzPts val="1300"/>
              <a:buAutoNum type="arabicPeriod"/>
            </a:pPr>
            <a:r>
              <a:rPr lang="ko"/>
              <a:t>Experiment</a:t>
            </a:r>
            <a:endParaRPr/>
          </a:p>
          <a:p>
            <a:pPr indent="-311150" lvl="0" marL="457200" rtl="0" algn="l">
              <a:lnSpc>
                <a:spcPct val="150000"/>
              </a:lnSpc>
              <a:spcBef>
                <a:spcPts val="0"/>
              </a:spcBef>
              <a:spcAft>
                <a:spcPts val="0"/>
              </a:spcAft>
              <a:buSzPts val="1300"/>
              <a:buAutoNum type="arabicPeriod"/>
            </a:pPr>
            <a:r>
              <a:rPr lang="ko"/>
              <a:t>Conclusion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2"/>
          <p:cNvSpPr txBox="1"/>
          <p:nvPr>
            <p:ph idx="1" type="body"/>
          </p:nvPr>
        </p:nvSpPr>
        <p:spPr>
          <a:xfrm>
            <a:off x="729450" y="124132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ko"/>
              <a:t>Operate the graph application(SSSP) </a:t>
            </a:r>
            <a:endParaRPr/>
          </a:p>
          <a:p>
            <a:pPr indent="-311150" lvl="0" marL="457200" rtl="0" algn="l">
              <a:spcBef>
                <a:spcPts val="0"/>
              </a:spcBef>
              <a:spcAft>
                <a:spcPts val="0"/>
              </a:spcAft>
              <a:buSzPts val="1300"/>
              <a:buChar char="-"/>
            </a:pPr>
            <a:r>
              <a:rPr lang="ko"/>
              <a:t>Use Verilog HDL</a:t>
            </a:r>
            <a:endParaRPr/>
          </a:p>
        </p:txBody>
      </p:sp>
      <p:sp>
        <p:nvSpPr>
          <p:cNvPr id="313" name="Google Shape;313;p32"/>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314" name="Google Shape;314;p32"/>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 - Acceleration module</a:t>
            </a:r>
            <a:endParaRPr sz="1800"/>
          </a:p>
        </p:txBody>
      </p:sp>
      <p:sp>
        <p:nvSpPr>
          <p:cNvPr id="315" name="Google Shape;315;p32"/>
          <p:cNvSpPr/>
          <p:nvPr/>
        </p:nvSpPr>
        <p:spPr>
          <a:xfrm>
            <a:off x="1486525" y="2497400"/>
            <a:ext cx="1572900" cy="19779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PC</a:t>
            </a:r>
            <a:endParaRPr/>
          </a:p>
        </p:txBody>
      </p:sp>
      <p:sp>
        <p:nvSpPr>
          <p:cNvPr id="316" name="Google Shape;316;p32"/>
          <p:cNvSpPr/>
          <p:nvPr/>
        </p:nvSpPr>
        <p:spPr>
          <a:xfrm>
            <a:off x="1770025" y="2818000"/>
            <a:ext cx="1005900" cy="696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CPU</a:t>
            </a:r>
            <a:endParaRPr/>
          </a:p>
        </p:txBody>
      </p:sp>
      <p:sp>
        <p:nvSpPr>
          <p:cNvPr id="317" name="Google Shape;317;p32"/>
          <p:cNvSpPr/>
          <p:nvPr/>
        </p:nvSpPr>
        <p:spPr>
          <a:xfrm>
            <a:off x="1770025" y="3853900"/>
            <a:ext cx="1005900" cy="2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PCIE</a:t>
            </a:r>
            <a:endParaRPr/>
          </a:p>
        </p:txBody>
      </p:sp>
      <p:sp>
        <p:nvSpPr>
          <p:cNvPr id="318" name="Google Shape;318;p32"/>
          <p:cNvSpPr/>
          <p:nvPr/>
        </p:nvSpPr>
        <p:spPr>
          <a:xfrm>
            <a:off x="3484849" y="2497400"/>
            <a:ext cx="4161900" cy="19779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FPGA</a:t>
            </a:r>
            <a:endParaRPr/>
          </a:p>
        </p:txBody>
      </p:sp>
      <p:sp>
        <p:nvSpPr>
          <p:cNvPr id="319" name="Google Shape;319;p32"/>
          <p:cNvSpPr/>
          <p:nvPr/>
        </p:nvSpPr>
        <p:spPr>
          <a:xfrm>
            <a:off x="3866233" y="2818000"/>
            <a:ext cx="1005900" cy="696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t>DRAM</a:t>
            </a:r>
            <a:endParaRPr sz="1200"/>
          </a:p>
          <a:p>
            <a:pPr indent="0" lvl="0" marL="0" rtl="0" algn="ctr">
              <a:spcBef>
                <a:spcPts val="0"/>
              </a:spcBef>
              <a:spcAft>
                <a:spcPts val="0"/>
              </a:spcAft>
              <a:buNone/>
            </a:pPr>
            <a:r>
              <a:rPr b="1" lang="ko"/>
              <a:t>RESULT</a:t>
            </a:r>
            <a:endParaRPr b="1"/>
          </a:p>
        </p:txBody>
      </p:sp>
      <p:sp>
        <p:nvSpPr>
          <p:cNvPr id="320" name="Google Shape;320;p32"/>
          <p:cNvSpPr/>
          <p:nvPr/>
        </p:nvSpPr>
        <p:spPr>
          <a:xfrm>
            <a:off x="3866233" y="3905364"/>
            <a:ext cx="1005900" cy="420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SFR</a:t>
            </a:r>
            <a:endParaRPr/>
          </a:p>
          <a:p>
            <a:pPr indent="0" lvl="0" marL="0" rtl="0" algn="ctr">
              <a:spcBef>
                <a:spcPts val="0"/>
              </a:spcBef>
              <a:spcAft>
                <a:spcPts val="0"/>
              </a:spcAft>
              <a:buNone/>
            </a:pPr>
            <a:r>
              <a:rPr lang="ko"/>
              <a:t>(BRAM)</a:t>
            </a:r>
            <a:endParaRPr/>
          </a:p>
        </p:txBody>
      </p:sp>
      <p:sp>
        <p:nvSpPr>
          <p:cNvPr id="321" name="Google Shape;321;p32"/>
          <p:cNvSpPr/>
          <p:nvPr/>
        </p:nvSpPr>
        <p:spPr>
          <a:xfrm>
            <a:off x="6853451" y="2879563"/>
            <a:ext cx="620100" cy="1384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t>Accel</a:t>
            </a:r>
            <a:endParaRPr sz="1200"/>
          </a:p>
        </p:txBody>
      </p:sp>
      <p:cxnSp>
        <p:nvCxnSpPr>
          <p:cNvPr id="322" name="Google Shape;322;p32"/>
          <p:cNvCxnSpPr>
            <a:stCxn id="317" idx="3"/>
            <a:endCxn id="319" idx="1"/>
          </p:cNvCxnSpPr>
          <p:nvPr/>
        </p:nvCxnSpPr>
        <p:spPr>
          <a:xfrm flipH="1" rot="10800000">
            <a:off x="2775925" y="3166000"/>
            <a:ext cx="1090200" cy="819300"/>
          </a:xfrm>
          <a:prstGeom prst="bentConnector3">
            <a:avLst>
              <a:gd fmla="val 50005" name="adj1"/>
            </a:avLst>
          </a:prstGeom>
          <a:noFill/>
          <a:ln cap="flat" cmpd="sng" w="9525">
            <a:solidFill>
              <a:schemeClr val="dk2"/>
            </a:solidFill>
            <a:prstDash val="solid"/>
            <a:round/>
            <a:headEnd len="med" w="med" type="none"/>
            <a:tailEnd len="med" w="med" type="triangle"/>
          </a:ln>
        </p:spPr>
      </p:cxnSp>
      <p:cxnSp>
        <p:nvCxnSpPr>
          <p:cNvPr id="323" name="Google Shape;323;p32"/>
          <p:cNvCxnSpPr>
            <a:stCxn id="317" idx="3"/>
            <a:endCxn id="320" idx="1"/>
          </p:cNvCxnSpPr>
          <p:nvPr/>
        </p:nvCxnSpPr>
        <p:spPr>
          <a:xfrm>
            <a:off x="2775925" y="3985300"/>
            <a:ext cx="1090200" cy="130500"/>
          </a:xfrm>
          <a:prstGeom prst="bentConnector3">
            <a:avLst>
              <a:gd fmla="val 50005" name="adj1"/>
            </a:avLst>
          </a:prstGeom>
          <a:noFill/>
          <a:ln cap="flat" cmpd="sng" w="9525">
            <a:solidFill>
              <a:schemeClr val="dk2"/>
            </a:solidFill>
            <a:prstDash val="solid"/>
            <a:round/>
            <a:headEnd len="med" w="med" type="triangle"/>
            <a:tailEnd len="med" w="med" type="triangle"/>
          </a:ln>
        </p:spPr>
      </p:cxnSp>
      <p:cxnSp>
        <p:nvCxnSpPr>
          <p:cNvPr id="324" name="Google Shape;324;p32"/>
          <p:cNvCxnSpPr>
            <a:stCxn id="316" idx="2"/>
            <a:endCxn id="317" idx="0"/>
          </p:cNvCxnSpPr>
          <p:nvPr/>
        </p:nvCxnSpPr>
        <p:spPr>
          <a:xfrm>
            <a:off x="2272975" y="3514000"/>
            <a:ext cx="0" cy="339900"/>
          </a:xfrm>
          <a:prstGeom prst="straightConnector1">
            <a:avLst/>
          </a:prstGeom>
          <a:noFill/>
          <a:ln cap="flat" cmpd="sng" w="9525">
            <a:solidFill>
              <a:schemeClr val="dk2"/>
            </a:solidFill>
            <a:prstDash val="solid"/>
            <a:round/>
            <a:headEnd len="med" w="med" type="stealth"/>
            <a:tailEnd len="med" w="med" type="stealth"/>
          </a:ln>
        </p:spPr>
      </p:cxnSp>
      <p:sp>
        <p:nvSpPr>
          <p:cNvPr id="325" name="Google Shape;325;p32"/>
          <p:cNvSpPr/>
          <p:nvPr/>
        </p:nvSpPr>
        <p:spPr>
          <a:xfrm>
            <a:off x="5087593" y="3096123"/>
            <a:ext cx="535800" cy="262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326" name="Google Shape;326;p32"/>
          <p:cNvSpPr/>
          <p:nvPr/>
        </p:nvSpPr>
        <p:spPr>
          <a:xfrm>
            <a:off x="5907434" y="3096123"/>
            <a:ext cx="535800" cy="262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sp>
        <p:nvSpPr>
          <p:cNvPr id="327" name="Google Shape;327;p32"/>
          <p:cNvSpPr/>
          <p:nvPr/>
        </p:nvSpPr>
        <p:spPr>
          <a:xfrm>
            <a:off x="5087583" y="3754447"/>
            <a:ext cx="535800" cy="262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328" name="Google Shape;328;p32"/>
          <p:cNvSpPr/>
          <p:nvPr/>
        </p:nvSpPr>
        <p:spPr>
          <a:xfrm>
            <a:off x="5907424" y="3754447"/>
            <a:ext cx="535800" cy="262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cxnSp>
        <p:nvCxnSpPr>
          <p:cNvPr id="329" name="Google Shape;329;p32"/>
          <p:cNvCxnSpPr>
            <a:stCxn id="319" idx="3"/>
            <a:endCxn id="325" idx="1"/>
          </p:cNvCxnSpPr>
          <p:nvPr/>
        </p:nvCxnSpPr>
        <p:spPr>
          <a:xfrm>
            <a:off x="4872133" y="3166000"/>
            <a:ext cx="215400" cy="61500"/>
          </a:xfrm>
          <a:prstGeom prst="straightConnector1">
            <a:avLst/>
          </a:prstGeom>
          <a:noFill/>
          <a:ln cap="flat" cmpd="sng" w="9525">
            <a:solidFill>
              <a:schemeClr val="dk2"/>
            </a:solidFill>
            <a:prstDash val="solid"/>
            <a:round/>
            <a:headEnd len="med" w="med" type="triangle"/>
            <a:tailEnd len="med" w="med" type="triangle"/>
          </a:ln>
        </p:spPr>
      </p:cxnSp>
      <p:cxnSp>
        <p:nvCxnSpPr>
          <p:cNvPr id="330" name="Google Shape;330;p32"/>
          <p:cNvCxnSpPr>
            <a:stCxn id="320" idx="3"/>
            <a:endCxn id="327" idx="1"/>
          </p:cNvCxnSpPr>
          <p:nvPr/>
        </p:nvCxnSpPr>
        <p:spPr>
          <a:xfrm flipH="1" rot="10800000">
            <a:off x="4872133" y="3885864"/>
            <a:ext cx="215400" cy="229800"/>
          </a:xfrm>
          <a:prstGeom prst="straightConnector1">
            <a:avLst/>
          </a:prstGeom>
          <a:noFill/>
          <a:ln cap="flat" cmpd="sng" w="9525">
            <a:solidFill>
              <a:schemeClr val="dk2"/>
            </a:solidFill>
            <a:prstDash val="solid"/>
            <a:round/>
            <a:headEnd len="med" w="med" type="triangle"/>
            <a:tailEnd len="med" w="med" type="triangle"/>
          </a:ln>
        </p:spPr>
      </p:cxnSp>
      <p:cxnSp>
        <p:nvCxnSpPr>
          <p:cNvPr id="331" name="Google Shape;331;p32"/>
          <p:cNvCxnSpPr>
            <a:stCxn id="325" idx="3"/>
            <a:endCxn id="326" idx="1"/>
          </p:cNvCxnSpPr>
          <p:nvPr/>
        </p:nvCxnSpPr>
        <p:spPr>
          <a:xfrm>
            <a:off x="5623393" y="3227523"/>
            <a:ext cx="284100" cy="0"/>
          </a:xfrm>
          <a:prstGeom prst="straightConnector1">
            <a:avLst/>
          </a:prstGeom>
          <a:noFill/>
          <a:ln cap="flat" cmpd="sng" w="9525">
            <a:solidFill>
              <a:schemeClr val="dk2"/>
            </a:solidFill>
            <a:prstDash val="solid"/>
            <a:round/>
            <a:headEnd len="med" w="med" type="triangle"/>
            <a:tailEnd len="med" w="med" type="triangle"/>
          </a:ln>
        </p:spPr>
      </p:cxnSp>
      <p:cxnSp>
        <p:nvCxnSpPr>
          <p:cNvPr id="332" name="Google Shape;332;p32"/>
          <p:cNvCxnSpPr>
            <a:stCxn id="327" idx="3"/>
            <a:endCxn id="328" idx="1"/>
          </p:cNvCxnSpPr>
          <p:nvPr/>
        </p:nvCxnSpPr>
        <p:spPr>
          <a:xfrm>
            <a:off x="5623383" y="3885847"/>
            <a:ext cx="284100" cy="0"/>
          </a:xfrm>
          <a:prstGeom prst="straightConnector1">
            <a:avLst/>
          </a:prstGeom>
          <a:noFill/>
          <a:ln cap="flat" cmpd="sng" w="9525">
            <a:solidFill>
              <a:schemeClr val="dk2"/>
            </a:solidFill>
            <a:prstDash val="solid"/>
            <a:round/>
            <a:headEnd len="med" w="med" type="triangle"/>
            <a:tailEnd len="med" w="med" type="triangle"/>
          </a:ln>
        </p:spPr>
      </p:cxnSp>
      <p:cxnSp>
        <p:nvCxnSpPr>
          <p:cNvPr id="333" name="Google Shape;333;p32"/>
          <p:cNvCxnSpPr>
            <a:stCxn id="326" idx="3"/>
            <a:endCxn id="321" idx="1"/>
          </p:cNvCxnSpPr>
          <p:nvPr/>
        </p:nvCxnSpPr>
        <p:spPr>
          <a:xfrm>
            <a:off x="6443234" y="3227523"/>
            <a:ext cx="410100" cy="344400"/>
          </a:xfrm>
          <a:prstGeom prst="bentConnector3">
            <a:avLst>
              <a:gd fmla="val 50014" name="adj1"/>
            </a:avLst>
          </a:prstGeom>
          <a:noFill/>
          <a:ln cap="flat" cmpd="sng" w="9525">
            <a:solidFill>
              <a:schemeClr val="dk2"/>
            </a:solidFill>
            <a:prstDash val="solid"/>
            <a:round/>
            <a:headEnd len="med" w="med" type="triangle"/>
            <a:tailEnd len="med" w="med" type="triangle"/>
          </a:ln>
        </p:spPr>
      </p:cxnSp>
      <p:cxnSp>
        <p:nvCxnSpPr>
          <p:cNvPr id="334" name="Google Shape;334;p32"/>
          <p:cNvCxnSpPr>
            <a:stCxn id="328" idx="3"/>
            <a:endCxn id="321" idx="1"/>
          </p:cNvCxnSpPr>
          <p:nvPr/>
        </p:nvCxnSpPr>
        <p:spPr>
          <a:xfrm flipH="1" rot="10800000">
            <a:off x="6443224" y="3572047"/>
            <a:ext cx="410100" cy="313800"/>
          </a:xfrm>
          <a:prstGeom prst="bentConnector3">
            <a:avLst>
              <a:gd fmla="val 50016" name="adj1"/>
            </a:avLst>
          </a:prstGeom>
          <a:noFill/>
          <a:ln cap="flat" cmpd="sng" w="9525">
            <a:solidFill>
              <a:schemeClr val="dk2"/>
            </a:solidFill>
            <a:prstDash val="solid"/>
            <a:round/>
            <a:headEnd len="med" w="med" type="triangl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3"/>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340" name="Google Shape;340;p33"/>
          <p:cNvSpPr/>
          <p:nvPr/>
        </p:nvSpPr>
        <p:spPr>
          <a:xfrm>
            <a:off x="881729" y="1638950"/>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341" name="Google Shape;341;p33"/>
          <p:cNvSpPr/>
          <p:nvPr/>
        </p:nvSpPr>
        <p:spPr>
          <a:xfrm>
            <a:off x="1019391" y="2130259"/>
            <a:ext cx="1207800" cy="22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342" name="Google Shape;342;p33"/>
          <p:cNvSpPr/>
          <p:nvPr/>
        </p:nvSpPr>
        <p:spPr>
          <a:xfrm>
            <a:off x="1022594" y="2498747"/>
            <a:ext cx="1207800" cy="496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343" name="Google Shape;343;p33"/>
          <p:cNvSpPr/>
          <p:nvPr/>
        </p:nvSpPr>
        <p:spPr>
          <a:xfrm>
            <a:off x="1019391" y="3074713"/>
            <a:ext cx="1207800" cy="26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Mapping Data</a:t>
            </a:r>
            <a:endParaRPr sz="1000"/>
          </a:p>
        </p:txBody>
      </p:sp>
      <p:sp>
        <p:nvSpPr>
          <p:cNvPr id="344" name="Google Shape;344;p33"/>
          <p:cNvSpPr/>
          <p:nvPr/>
        </p:nvSpPr>
        <p:spPr>
          <a:xfrm>
            <a:off x="1019391" y="3412951"/>
            <a:ext cx="1207800" cy="43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 Data</a:t>
            </a:r>
            <a:endParaRPr sz="1000"/>
          </a:p>
        </p:txBody>
      </p:sp>
      <p:sp>
        <p:nvSpPr>
          <p:cNvPr id="345" name="Google Shape;345;p33"/>
          <p:cNvSpPr/>
          <p:nvPr/>
        </p:nvSpPr>
        <p:spPr>
          <a:xfrm>
            <a:off x="3082489" y="1638950"/>
            <a:ext cx="1489500" cy="10857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SSSP module</a:t>
            </a:r>
            <a:endParaRPr b="1" sz="1000"/>
          </a:p>
          <a:p>
            <a:pPr indent="0" lvl="0" marL="0" rtl="0" algn="ctr">
              <a:spcBef>
                <a:spcPts val="0"/>
              </a:spcBef>
              <a:spcAft>
                <a:spcPts val="0"/>
              </a:spcAft>
              <a:buNone/>
            </a:pPr>
            <a:r>
              <a:rPr lang="ko" sz="1000"/>
              <a:t>Find distance of all neighboring nodes,</a:t>
            </a:r>
            <a:endParaRPr sz="1000"/>
          </a:p>
          <a:p>
            <a:pPr indent="0" lvl="0" marL="0" rtl="0" algn="ctr">
              <a:spcBef>
                <a:spcPts val="0"/>
              </a:spcBef>
              <a:spcAft>
                <a:spcPts val="0"/>
              </a:spcAft>
              <a:buNone/>
            </a:pPr>
            <a:r>
              <a:rPr lang="ko" sz="1000"/>
              <a:t>Update minimum distance</a:t>
            </a:r>
            <a:endParaRPr sz="1000"/>
          </a:p>
        </p:txBody>
      </p:sp>
      <p:sp>
        <p:nvSpPr>
          <p:cNvPr id="346" name="Google Shape;346;p33"/>
          <p:cNvSpPr/>
          <p:nvPr/>
        </p:nvSpPr>
        <p:spPr>
          <a:xfrm>
            <a:off x="3082489" y="2995499"/>
            <a:ext cx="1489500" cy="10857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FIND</a:t>
            </a:r>
            <a:r>
              <a:rPr b="1" lang="ko" sz="1000"/>
              <a:t> module</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rPr lang="ko" sz="1000"/>
              <a:t>Find Next node</a:t>
            </a:r>
            <a:endParaRPr sz="1000"/>
          </a:p>
          <a:p>
            <a:pPr indent="0" lvl="0" marL="0" rtl="0" algn="ctr">
              <a:spcBef>
                <a:spcPts val="0"/>
              </a:spcBef>
              <a:spcAft>
                <a:spcPts val="0"/>
              </a:spcAft>
              <a:buNone/>
            </a:pPr>
            <a:r>
              <a:rPr lang="ko" sz="1000"/>
              <a:t>and Indicate visit nodes</a:t>
            </a:r>
            <a:endParaRPr sz="1000"/>
          </a:p>
          <a:p>
            <a:pPr indent="0" lvl="0" marL="0" rtl="0" algn="l">
              <a:spcBef>
                <a:spcPts val="0"/>
              </a:spcBef>
              <a:spcAft>
                <a:spcPts val="0"/>
              </a:spcAft>
              <a:buNone/>
            </a:pPr>
            <a:r>
              <a:t/>
            </a:r>
            <a:endParaRPr sz="1000"/>
          </a:p>
        </p:txBody>
      </p:sp>
      <p:cxnSp>
        <p:nvCxnSpPr>
          <p:cNvPr id="347" name="Google Shape;347;p33"/>
          <p:cNvCxnSpPr>
            <a:stCxn id="341" idx="3"/>
            <a:endCxn id="345" idx="1"/>
          </p:cNvCxnSpPr>
          <p:nvPr/>
        </p:nvCxnSpPr>
        <p:spPr>
          <a:xfrm flipH="1" rot="10800000">
            <a:off x="2227191" y="2181859"/>
            <a:ext cx="855300" cy="63300"/>
          </a:xfrm>
          <a:prstGeom prst="straightConnector1">
            <a:avLst/>
          </a:prstGeom>
          <a:noFill/>
          <a:ln cap="flat" cmpd="sng" w="9525">
            <a:solidFill>
              <a:schemeClr val="dk2"/>
            </a:solidFill>
            <a:prstDash val="solid"/>
            <a:round/>
            <a:headEnd len="med" w="med" type="none"/>
            <a:tailEnd len="med" w="med" type="none"/>
          </a:ln>
        </p:spPr>
      </p:cxnSp>
      <p:cxnSp>
        <p:nvCxnSpPr>
          <p:cNvPr id="348" name="Google Shape;348;p33"/>
          <p:cNvCxnSpPr>
            <a:stCxn id="342" idx="3"/>
            <a:endCxn id="345" idx="1"/>
          </p:cNvCxnSpPr>
          <p:nvPr/>
        </p:nvCxnSpPr>
        <p:spPr>
          <a:xfrm flipH="1" rot="10800000">
            <a:off x="2230394" y="2181797"/>
            <a:ext cx="852000" cy="565200"/>
          </a:xfrm>
          <a:prstGeom prst="straightConnector1">
            <a:avLst/>
          </a:prstGeom>
          <a:noFill/>
          <a:ln cap="flat" cmpd="sng" w="9525">
            <a:solidFill>
              <a:schemeClr val="dk2"/>
            </a:solidFill>
            <a:prstDash val="solid"/>
            <a:round/>
            <a:headEnd len="med" w="med" type="none"/>
            <a:tailEnd len="med" w="med" type="triangle"/>
          </a:ln>
        </p:spPr>
      </p:cxnSp>
      <p:cxnSp>
        <p:nvCxnSpPr>
          <p:cNvPr id="349" name="Google Shape;349;p33"/>
          <p:cNvCxnSpPr>
            <a:stCxn id="343" idx="3"/>
            <a:endCxn id="345" idx="1"/>
          </p:cNvCxnSpPr>
          <p:nvPr/>
        </p:nvCxnSpPr>
        <p:spPr>
          <a:xfrm flipH="1" rot="10800000">
            <a:off x="2227191" y="2181913"/>
            <a:ext cx="855300" cy="1026600"/>
          </a:xfrm>
          <a:prstGeom prst="straightConnector1">
            <a:avLst/>
          </a:prstGeom>
          <a:noFill/>
          <a:ln cap="flat" cmpd="sng" w="9525">
            <a:solidFill>
              <a:schemeClr val="dk2"/>
            </a:solidFill>
            <a:prstDash val="solid"/>
            <a:round/>
            <a:headEnd len="med" w="med" type="none"/>
            <a:tailEnd len="med" w="med" type="none"/>
          </a:ln>
        </p:spPr>
      </p:cxnSp>
      <p:cxnSp>
        <p:nvCxnSpPr>
          <p:cNvPr id="350" name="Google Shape;350;p33"/>
          <p:cNvCxnSpPr>
            <a:stCxn id="346" idx="0"/>
            <a:endCxn id="345" idx="2"/>
          </p:cNvCxnSpPr>
          <p:nvPr/>
        </p:nvCxnSpPr>
        <p:spPr>
          <a:xfrm rot="10800000">
            <a:off x="3827239" y="2724599"/>
            <a:ext cx="0" cy="270900"/>
          </a:xfrm>
          <a:prstGeom prst="straightConnector1">
            <a:avLst/>
          </a:prstGeom>
          <a:noFill/>
          <a:ln cap="flat" cmpd="sng" w="9525">
            <a:solidFill>
              <a:schemeClr val="dk2"/>
            </a:solidFill>
            <a:prstDash val="solid"/>
            <a:round/>
            <a:headEnd len="med" w="med" type="none"/>
            <a:tailEnd len="med" w="med" type="triangle"/>
          </a:ln>
        </p:spPr>
      </p:cxnSp>
      <p:cxnSp>
        <p:nvCxnSpPr>
          <p:cNvPr id="351" name="Google Shape;351;p33"/>
          <p:cNvCxnSpPr>
            <a:stCxn id="346" idx="1"/>
            <a:endCxn id="344" idx="3"/>
          </p:cNvCxnSpPr>
          <p:nvPr/>
        </p:nvCxnSpPr>
        <p:spPr>
          <a:xfrm flipH="1">
            <a:off x="2227189" y="3538349"/>
            <a:ext cx="855300" cy="93000"/>
          </a:xfrm>
          <a:prstGeom prst="straightConnector1">
            <a:avLst/>
          </a:prstGeom>
          <a:noFill/>
          <a:ln cap="flat" cmpd="sng" w="9525">
            <a:solidFill>
              <a:schemeClr val="dk2"/>
            </a:solidFill>
            <a:prstDash val="solid"/>
            <a:round/>
            <a:headEnd len="med" w="med" type="triangle"/>
            <a:tailEnd len="med" w="med" type="triangle"/>
          </a:ln>
        </p:spPr>
      </p:cxnSp>
      <p:cxnSp>
        <p:nvCxnSpPr>
          <p:cNvPr id="352" name="Google Shape;352;p33"/>
          <p:cNvCxnSpPr>
            <a:stCxn id="345" idx="1"/>
            <a:endCxn id="344" idx="3"/>
          </p:cNvCxnSpPr>
          <p:nvPr/>
        </p:nvCxnSpPr>
        <p:spPr>
          <a:xfrm flipH="1">
            <a:off x="2227189" y="2181800"/>
            <a:ext cx="855300" cy="1449600"/>
          </a:xfrm>
          <a:prstGeom prst="straightConnector1">
            <a:avLst/>
          </a:prstGeom>
          <a:noFill/>
          <a:ln cap="flat" cmpd="sng" w="9525">
            <a:solidFill>
              <a:schemeClr val="dk2"/>
            </a:solidFill>
            <a:prstDash val="solid"/>
            <a:round/>
            <a:headEnd len="med" w="med" type="none"/>
            <a:tailEnd len="med" w="med" type="triangle"/>
          </a:ln>
        </p:spPr>
      </p:cxnSp>
      <p:sp>
        <p:nvSpPr>
          <p:cNvPr id="353" name="Google Shape;353;p33"/>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a:t>
            </a:r>
            <a:endParaRPr sz="1800"/>
          </a:p>
        </p:txBody>
      </p:sp>
      <p:pic>
        <p:nvPicPr>
          <p:cNvPr id="354" name="Google Shape;354;p33"/>
          <p:cNvPicPr preferRelativeResize="0"/>
          <p:nvPr/>
        </p:nvPicPr>
        <p:blipFill>
          <a:blip r:embed="rId3">
            <a:alphaModFix/>
          </a:blip>
          <a:stretch>
            <a:fillRect/>
          </a:stretch>
        </p:blipFill>
        <p:spPr>
          <a:xfrm>
            <a:off x="5874364" y="2024025"/>
            <a:ext cx="2423236" cy="1900913"/>
          </a:xfrm>
          <a:prstGeom prst="rect">
            <a:avLst/>
          </a:prstGeom>
          <a:noFill/>
          <a:ln>
            <a:noFill/>
          </a:ln>
        </p:spPr>
      </p:pic>
      <p:sp>
        <p:nvSpPr>
          <p:cNvPr id="355" name="Google Shape;355;p33"/>
          <p:cNvSpPr txBox="1"/>
          <p:nvPr/>
        </p:nvSpPr>
        <p:spPr>
          <a:xfrm>
            <a:off x="4970250" y="1465525"/>
            <a:ext cx="6550200" cy="727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ko"/>
              <a:t>D</a:t>
            </a:r>
            <a:r>
              <a:rPr lang="ko"/>
              <a:t>ijkstra Algorithm : finding the shortest path.</a:t>
            </a:r>
            <a:endParaRPr/>
          </a:p>
        </p:txBody>
      </p:sp>
      <p:sp>
        <p:nvSpPr>
          <p:cNvPr id="356" name="Google Shape;356;p33"/>
          <p:cNvSpPr txBox="1"/>
          <p:nvPr/>
        </p:nvSpPr>
        <p:spPr>
          <a:xfrm>
            <a:off x="2891200" y="1162213"/>
            <a:ext cx="2014200" cy="30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Lato"/>
                <a:ea typeface="Lato"/>
                <a:cs typeface="Lato"/>
                <a:sym typeface="Lato"/>
              </a:rPr>
              <a:t>Acceleration module</a:t>
            </a:r>
            <a:endParaRPr>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4"/>
          <p:cNvSpPr/>
          <p:nvPr/>
        </p:nvSpPr>
        <p:spPr>
          <a:xfrm>
            <a:off x="729454" y="2028300"/>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362" name="Google Shape;362;p34"/>
          <p:cNvSpPr/>
          <p:nvPr/>
        </p:nvSpPr>
        <p:spPr>
          <a:xfrm>
            <a:off x="867116" y="2519609"/>
            <a:ext cx="1207800" cy="229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363" name="Google Shape;363;p34"/>
          <p:cNvSpPr/>
          <p:nvPr/>
        </p:nvSpPr>
        <p:spPr>
          <a:xfrm>
            <a:off x="870319" y="2888097"/>
            <a:ext cx="1207800" cy="496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364" name="Google Shape;364;p34"/>
          <p:cNvSpPr/>
          <p:nvPr/>
        </p:nvSpPr>
        <p:spPr>
          <a:xfrm>
            <a:off x="867116" y="3464063"/>
            <a:ext cx="1207800" cy="26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Mapping Data</a:t>
            </a:r>
            <a:endParaRPr sz="1000"/>
          </a:p>
        </p:txBody>
      </p:sp>
      <p:sp>
        <p:nvSpPr>
          <p:cNvPr id="365" name="Google Shape;365;p34"/>
          <p:cNvSpPr/>
          <p:nvPr/>
        </p:nvSpPr>
        <p:spPr>
          <a:xfrm>
            <a:off x="867116" y="3802301"/>
            <a:ext cx="1207800" cy="43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 Data</a:t>
            </a:r>
            <a:endParaRPr sz="1000"/>
          </a:p>
        </p:txBody>
      </p:sp>
      <p:sp>
        <p:nvSpPr>
          <p:cNvPr id="366" name="Google Shape;366;p34"/>
          <p:cNvSpPr/>
          <p:nvPr/>
        </p:nvSpPr>
        <p:spPr>
          <a:xfrm>
            <a:off x="2930214" y="2028300"/>
            <a:ext cx="1489500" cy="1085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SSSP module</a:t>
            </a:r>
            <a:endParaRPr b="1" sz="1000"/>
          </a:p>
          <a:p>
            <a:pPr indent="0" lvl="0" marL="0" rtl="0" algn="ctr">
              <a:spcBef>
                <a:spcPts val="0"/>
              </a:spcBef>
              <a:spcAft>
                <a:spcPts val="0"/>
              </a:spcAft>
              <a:buNone/>
            </a:pPr>
            <a:r>
              <a:rPr lang="ko" sz="1000"/>
              <a:t>Find distance of all neighboring nodes,</a:t>
            </a:r>
            <a:endParaRPr sz="1000"/>
          </a:p>
          <a:p>
            <a:pPr indent="0" lvl="0" marL="0" rtl="0" algn="ctr">
              <a:spcBef>
                <a:spcPts val="0"/>
              </a:spcBef>
              <a:spcAft>
                <a:spcPts val="0"/>
              </a:spcAft>
              <a:buNone/>
            </a:pPr>
            <a:r>
              <a:rPr lang="ko" sz="1000"/>
              <a:t>Update minimum distance</a:t>
            </a:r>
            <a:endParaRPr sz="1000"/>
          </a:p>
        </p:txBody>
      </p:sp>
      <p:sp>
        <p:nvSpPr>
          <p:cNvPr id="367" name="Google Shape;367;p34"/>
          <p:cNvSpPr/>
          <p:nvPr/>
        </p:nvSpPr>
        <p:spPr>
          <a:xfrm>
            <a:off x="2930214" y="3384849"/>
            <a:ext cx="1489500" cy="108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FIND</a:t>
            </a:r>
            <a:r>
              <a:rPr b="1" lang="ko" sz="1000"/>
              <a:t> module</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rPr lang="ko" sz="1000"/>
              <a:t>Find Next node</a:t>
            </a:r>
            <a:endParaRPr sz="1000"/>
          </a:p>
          <a:p>
            <a:pPr indent="0" lvl="0" marL="0" rtl="0" algn="ctr">
              <a:spcBef>
                <a:spcPts val="0"/>
              </a:spcBef>
              <a:spcAft>
                <a:spcPts val="0"/>
              </a:spcAft>
              <a:buNone/>
            </a:pPr>
            <a:r>
              <a:rPr lang="ko" sz="1000"/>
              <a:t>and Indicate visit nodes</a:t>
            </a:r>
            <a:endParaRPr sz="1000"/>
          </a:p>
          <a:p>
            <a:pPr indent="0" lvl="0" marL="0" rtl="0" algn="l">
              <a:spcBef>
                <a:spcPts val="0"/>
              </a:spcBef>
              <a:spcAft>
                <a:spcPts val="0"/>
              </a:spcAft>
              <a:buNone/>
            </a:pPr>
            <a:r>
              <a:t/>
            </a:r>
            <a:endParaRPr sz="1000"/>
          </a:p>
        </p:txBody>
      </p:sp>
      <p:cxnSp>
        <p:nvCxnSpPr>
          <p:cNvPr id="368" name="Google Shape;368;p34"/>
          <p:cNvCxnSpPr>
            <a:stCxn id="362" idx="3"/>
            <a:endCxn id="366" idx="1"/>
          </p:cNvCxnSpPr>
          <p:nvPr/>
        </p:nvCxnSpPr>
        <p:spPr>
          <a:xfrm flipH="1" rot="10800000">
            <a:off x="2074916" y="2571209"/>
            <a:ext cx="855300" cy="63300"/>
          </a:xfrm>
          <a:prstGeom prst="straightConnector1">
            <a:avLst/>
          </a:prstGeom>
          <a:noFill/>
          <a:ln cap="flat" cmpd="sng" w="9525">
            <a:solidFill>
              <a:schemeClr val="dk1"/>
            </a:solidFill>
            <a:prstDash val="solid"/>
            <a:round/>
            <a:headEnd len="med" w="med" type="none"/>
            <a:tailEnd len="med" w="med" type="none"/>
          </a:ln>
        </p:spPr>
      </p:cxnSp>
      <p:cxnSp>
        <p:nvCxnSpPr>
          <p:cNvPr id="369" name="Google Shape;369;p34"/>
          <p:cNvCxnSpPr>
            <a:stCxn id="363" idx="3"/>
            <a:endCxn id="366" idx="1"/>
          </p:cNvCxnSpPr>
          <p:nvPr/>
        </p:nvCxnSpPr>
        <p:spPr>
          <a:xfrm flipH="1" rot="10800000">
            <a:off x="2078119" y="2571147"/>
            <a:ext cx="852000" cy="565200"/>
          </a:xfrm>
          <a:prstGeom prst="straightConnector1">
            <a:avLst/>
          </a:prstGeom>
          <a:noFill/>
          <a:ln cap="flat" cmpd="sng" w="9525">
            <a:solidFill>
              <a:schemeClr val="dk2"/>
            </a:solidFill>
            <a:prstDash val="solid"/>
            <a:round/>
            <a:headEnd len="med" w="med" type="none"/>
            <a:tailEnd len="med" w="med" type="triangle"/>
          </a:ln>
        </p:spPr>
      </p:cxnSp>
      <p:cxnSp>
        <p:nvCxnSpPr>
          <p:cNvPr id="370" name="Google Shape;370;p34"/>
          <p:cNvCxnSpPr>
            <a:stCxn id="364" idx="3"/>
            <a:endCxn id="366" idx="1"/>
          </p:cNvCxnSpPr>
          <p:nvPr/>
        </p:nvCxnSpPr>
        <p:spPr>
          <a:xfrm flipH="1" rot="10800000">
            <a:off x="2074916" y="2571263"/>
            <a:ext cx="855300" cy="1026600"/>
          </a:xfrm>
          <a:prstGeom prst="straightConnector1">
            <a:avLst/>
          </a:prstGeom>
          <a:noFill/>
          <a:ln cap="flat" cmpd="sng" w="9525">
            <a:solidFill>
              <a:schemeClr val="dk2"/>
            </a:solidFill>
            <a:prstDash val="solid"/>
            <a:round/>
            <a:headEnd len="med" w="med" type="none"/>
            <a:tailEnd len="med" w="med" type="none"/>
          </a:ln>
        </p:spPr>
      </p:cxnSp>
      <p:cxnSp>
        <p:nvCxnSpPr>
          <p:cNvPr id="371" name="Google Shape;371;p34"/>
          <p:cNvCxnSpPr>
            <a:stCxn id="367" idx="0"/>
            <a:endCxn id="366" idx="2"/>
          </p:cNvCxnSpPr>
          <p:nvPr/>
        </p:nvCxnSpPr>
        <p:spPr>
          <a:xfrm rot="10800000">
            <a:off x="3674964" y="3113949"/>
            <a:ext cx="0" cy="270900"/>
          </a:xfrm>
          <a:prstGeom prst="straightConnector1">
            <a:avLst/>
          </a:prstGeom>
          <a:noFill/>
          <a:ln cap="flat" cmpd="sng" w="9525">
            <a:solidFill>
              <a:schemeClr val="dk2"/>
            </a:solidFill>
            <a:prstDash val="solid"/>
            <a:round/>
            <a:headEnd len="med" w="med" type="none"/>
            <a:tailEnd len="med" w="med" type="triangle"/>
          </a:ln>
        </p:spPr>
      </p:cxnSp>
      <p:cxnSp>
        <p:nvCxnSpPr>
          <p:cNvPr id="372" name="Google Shape;372;p34"/>
          <p:cNvCxnSpPr>
            <a:stCxn id="367" idx="1"/>
            <a:endCxn id="365" idx="3"/>
          </p:cNvCxnSpPr>
          <p:nvPr/>
        </p:nvCxnSpPr>
        <p:spPr>
          <a:xfrm flipH="1">
            <a:off x="2074914" y="3927699"/>
            <a:ext cx="855300" cy="93000"/>
          </a:xfrm>
          <a:prstGeom prst="straightConnector1">
            <a:avLst/>
          </a:prstGeom>
          <a:noFill/>
          <a:ln cap="flat" cmpd="sng" w="9525">
            <a:solidFill>
              <a:schemeClr val="dk2"/>
            </a:solidFill>
            <a:prstDash val="solid"/>
            <a:round/>
            <a:headEnd len="med" w="med" type="triangle"/>
            <a:tailEnd len="med" w="med" type="triangle"/>
          </a:ln>
        </p:spPr>
      </p:cxnSp>
      <p:cxnSp>
        <p:nvCxnSpPr>
          <p:cNvPr id="373" name="Google Shape;373;p34"/>
          <p:cNvCxnSpPr>
            <a:stCxn id="366" idx="1"/>
            <a:endCxn id="365" idx="3"/>
          </p:cNvCxnSpPr>
          <p:nvPr/>
        </p:nvCxnSpPr>
        <p:spPr>
          <a:xfrm flipH="1">
            <a:off x="2074914" y="2571150"/>
            <a:ext cx="855300" cy="1449600"/>
          </a:xfrm>
          <a:prstGeom prst="straightConnector1">
            <a:avLst/>
          </a:prstGeom>
          <a:noFill/>
          <a:ln cap="flat" cmpd="sng" w="9525">
            <a:solidFill>
              <a:schemeClr val="dk2"/>
            </a:solidFill>
            <a:prstDash val="solid"/>
            <a:round/>
            <a:headEnd len="med" w="med" type="none"/>
            <a:tailEnd len="med" w="med" type="triangle"/>
          </a:ln>
        </p:spPr>
      </p:cxnSp>
      <p:sp>
        <p:nvSpPr>
          <p:cNvPr id="374" name="Google Shape;374;p34"/>
          <p:cNvSpPr/>
          <p:nvPr/>
        </p:nvSpPr>
        <p:spPr>
          <a:xfrm>
            <a:off x="4686200" y="950400"/>
            <a:ext cx="4170600" cy="395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4"/>
          <p:cNvSpPr txBox="1"/>
          <p:nvPr/>
        </p:nvSpPr>
        <p:spPr>
          <a:xfrm>
            <a:off x="4829750" y="987750"/>
            <a:ext cx="3883500" cy="37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a:latin typeface="Lato"/>
                <a:ea typeface="Lato"/>
                <a:cs typeface="Lato"/>
                <a:sym typeface="Lato"/>
              </a:rPr>
              <a:t>SSSP module</a:t>
            </a:r>
            <a:endParaRPr>
              <a:latin typeface="Lato"/>
              <a:ea typeface="Lato"/>
              <a:cs typeface="Lato"/>
              <a:sym typeface="Lato"/>
            </a:endParaRPr>
          </a:p>
        </p:txBody>
      </p:sp>
      <p:sp>
        <p:nvSpPr>
          <p:cNvPr id="376" name="Google Shape;376;p34"/>
          <p:cNvSpPr/>
          <p:nvPr/>
        </p:nvSpPr>
        <p:spPr>
          <a:xfrm>
            <a:off x="5109640" y="1415312"/>
            <a:ext cx="3323700" cy="56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READ Node data based on corresponding Mapping data</a:t>
            </a:r>
            <a:endParaRPr sz="1000"/>
          </a:p>
        </p:txBody>
      </p:sp>
      <p:sp>
        <p:nvSpPr>
          <p:cNvPr id="377" name="Google Shape;377;p34"/>
          <p:cNvSpPr/>
          <p:nvPr/>
        </p:nvSpPr>
        <p:spPr>
          <a:xfrm>
            <a:off x="5109650" y="2184183"/>
            <a:ext cx="3323700" cy="141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Calculate the shortest path </a:t>
            </a:r>
            <a:endParaRPr sz="1000"/>
          </a:p>
          <a:p>
            <a:pPr indent="0" lvl="0" marL="0" rtl="0" algn="ctr">
              <a:spcBef>
                <a:spcPts val="0"/>
              </a:spcBef>
              <a:spcAft>
                <a:spcPts val="0"/>
              </a:spcAft>
              <a:buNone/>
            </a:pPr>
            <a:r>
              <a:rPr lang="ko" sz="1000"/>
              <a:t>using dijkstra algorithm</a:t>
            </a:r>
            <a:endParaRPr sz="1000"/>
          </a:p>
        </p:txBody>
      </p:sp>
      <p:sp>
        <p:nvSpPr>
          <p:cNvPr id="378" name="Google Shape;378;p34"/>
          <p:cNvSpPr/>
          <p:nvPr/>
        </p:nvSpPr>
        <p:spPr>
          <a:xfrm>
            <a:off x="5109640" y="3802312"/>
            <a:ext cx="3323700" cy="56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WRITE to Distance data</a:t>
            </a:r>
            <a:endParaRPr sz="1000"/>
          </a:p>
        </p:txBody>
      </p:sp>
      <p:sp>
        <p:nvSpPr>
          <p:cNvPr id="379" name="Google Shape;379;p34"/>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380" name="Google Shape;380;p34"/>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 - SSSP module</a:t>
            </a:r>
            <a:endParaRPr sz="1800"/>
          </a:p>
        </p:txBody>
      </p:sp>
      <p:sp>
        <p:nvSpPr>
          <p:cNvPr id="381" name="Google Shape;381;p34"/>
          <p:cNvSpPr txBox="1"/>
          <p:nvPr/>
        </p:nvSpPr>
        <p:spPr>
          <a:xfrm>
            <a:off x="556325" y="1251850"/>
            <a:ext cx="6237300" cy="7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Lato"/>
                <a:ea typeface="Lato"/>
                <a:cs typeface="Lato"/>
                <a:sym typeface="Lato"/>
              </a:rPr>
              <a:t>1) </a:t>
            </a:r>
            <a:r>
              <a:rPr lang="ko">
                <a:latin typeface="Lato"/>
                <a:ea typeface="Lato"/>
                <a:cs typeface="Lato"/>
                <a:sym typeface="Lato"/>
              </a:rPr>
              <a:t>Initialize</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5"/>
          <p:cNvSpPr/>
          <p:nvPr/>
        </p:nvSpPr>
        <p:spPr>
          <a:xfrm>
            <a:off x="729454" y="2028300"/>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387" name="Google Shape;387;p35"/>
          <p:cNvSpPr/>
          <p:nvPr/>
        </p:nvSpPr>
        <p:spPr>
          <a:xfrm>
            <a:off x="867116" y="2519609"/>
            <a:ext cx="1207800" cy="22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388" name="Google Shape;388;p35"/>
          <p:cNvSpPr/>
          <p:nvPr/>
        </p:nvSpPr>
        <p:spPr>
          <a:xfrm>
            <a:off x="870319" y="2888097"/>
            <a:ext cx="1207800" cy="496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389" name="Google Shape;389;p35"/>
          <p:cNvSpPr/>
          <p:nvPr/>
        </p:nvSpPr>
        <p:spPr>
          <a:xfrm>
            <a:off x="867116" y="3464063"/>
            <a:ext cx="1207800" cy="267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Mapping Data</a:t>
            </a:r>
            <a:endParaRPr sz="1000"/>
          </a:p>
        </p:txBody>
      </p:sp>
      <p:sp>
        <p:nvSpPr>
          <p:cNvPr id="390" name="Google Shape;390;p35"/>
          <p:cNvSpPr/>
          <p:nvPr/>
        </p:nvSpPr>
        <p:spPr>
          <a:xfrm>
            <a:off x="867116" y="3802301"/>
            <a:ext cx="1207800" cy="43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 Data</a:t>
            </a:r>
            <a:endParaRPr sz="1000"/>
          </a:p>
        </p:txBody>
      </p:sp>
      <p:sp>
        <p:nvSpPr>
          <p:cNvPr id="391" name="Google Shape;391;p35"/>
          <p:cNvSpPr/>
          <p:nvPr/>
        </p:nvSpPr>
        <p:spPr>
          <a:xfrm>
            <a:off x="2930214" y="2028300"/>
            <a:ext cx="1489500" cy="1085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SSSP module</a:t>
            </a:r>
            <a:endParaRPr b="1" sz="1000"/>
          </a:p>
          <a:p>
            <a:pPr indent="0" lvl="0" marL="0" rtl="0" algn="ctr">
              <a:spcBef>
                <a:spcPts val="0"/>
              </a:spcBef>
              <a:spcAft>
                <a:spcPts val="0"/>
              </a:spcAft>
              <a:buNone/>
            </a:pPr>
            <a:r>
              <a:rPr lang="ko" sz="1000"/>
              <a:t>Find distance of all neighboring nodes,</a:t>
            </a:r>
            <a:endParaRPr sz="1000"/>
          </a:p>
          <a:p>
            <a:pPr indent="0" lvl="0" marL="0" rtl="0" algn="ctr">
              <a:spcBef>
                <a:spcPts val="0"/>
              </a:spcBef>
              <a:spcAft>
                <a:spcPts val="0"/>
              </a:spcAft>
              <a:buNone/>
            </a:pPr>
            <a:r>
              <a:rPr lang="ko" sz="1000"/>
              <a:t>Update minimum distance</a:t>
            </a:r>
            <a:endParaRPr sz="1000"/>
          </a:p>
        </p:txBody>
      </p:sp>
      <p:sp>
        <p:nvSpPr>
          <p:cNvPr id="392" name="Google Shape;392;p35"/>
          <p:cNvSpPr/>
          <p:nvPr/>
        </p:nvSpPr>
        <p:spPr>
          <a:xfrm>
            <a:off x="2930214" y="3384849"/>
            <a:ext cx="1489500" cy="108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FIND</a:t>
            </a:r>
            <a:r>
              <a:rPr b="1" lang="ko" sz="1000"/>
              <a:t> module</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rPr lang="ko" sz="1000"/>
              <a:t>Find Next node</a:t>
            </a:r>
            <a:endParaRPr sz="1000"/>
          </a:p>
          <a:p>
            <a:pPr indent="0" lvl="0" marL="0" rtl="0" algn="ctr">
              <a:spcBef>
                <a:spcPts val="0"/>
              </a:spcBef>
              <a:spcAft>
                <a:spcPts val="0"/>
              </a:spcAft>
              <a:buNone/>
            </a:pPr>
            <a:r>
              <a:rPr lang="ko" sz="1000"/>
              <a:t>and Indicate visit nodes</a:t>
            </a:r>
            <a:endParaRPr sz="1000"/>
          </a:p>
          <a:p>
            <a:pPr indent="0" lvl="0" marL="0" rtl="0" algn="l">
              <a:spcBef>
                <a:spcPts val="0"/>
              </a:spcBef>
              <a:spcAft>
                <a:spcPts val="0"/>
              </a:spcAft>
              <a:buNone/>
            </a:pPr>
            <a:r>
              <a:t/>
            </a:r>
            <a:endParaRPr sz="1000"/>
          </a:p>
        </p:txBody>
      </p:sp>
      <p:cxnSp>
        <p:nvCxnSpPr>
          <p:cNvPr id="393" name="Google Shape;393;p35"/>
          <p:cNvCxnSpPr>
            <a:stCxn id="387" idx="3"/>
            <a:endCxn id="391" idx="1"/>
          </p:cNvCxnSpPr>
          <p:nvPr/>
        </p:nvCxnSpPr>
        <p:spPr>
          <a:xfrm flipH="1" rot="10800000">
            <a:off x="2074916" y="2571209"/>
            <a:ext cx="855300" cy="63300"/>
          </a:xfrm>
          <a:prstGeom prst="straightConnector1">
            <a:avLst/>
          </a:prstGeom>
          <a:noFill/>
          <a:ln cap="flat" cmpd="sng" w="9525">
            <a:solidFill>
              <a:schemeClr val="dk2"/>
            </a:solidFill>
            <a:prstDash val="solid"/>
            <a:round/>
            <a:headEnd len="med" w="med" type="none"/>
            <a:tailEnd len="med" w="med" type="none"/>
          </a:ln>
        </p:spPr>
      </p:cxnSp>
      <p:cxnSp>
        <p:nvCxnSpPr>
          <p:cNvPr id="394" name="Google Shape;394;p35"/>
          <p:cNvCxnSpPr>
            <a:stCxn id="388" idx="3"/>
            <a:endCxn id="391" idx="1"/>
          </p:cNvCxnSpPr>
          <p:nvPr/>
        </p:nvCxnSpPr>
        <p:spPr>
          <a:xfrm flipH="1" rot="10800000">
            <a:off x="2078119" y="2571147"/>
            <a:ext cx="852000" cy="565200"/>
          </a:xfrm>
          <a:prstGeom prst="straightConnector1">
            <a:avLst/>
          </a:prstGeom>
          <a:noFill/>
          <a:ln cap="flat" cmpd="sng" w="9525">
            <a:solidFill>
              <a:schemeClr val="dk1"/>
            </a:solidFill>
            <a:prstDash val="solid"/>
            <a:round/>
            <a:headEnd len="med" w="med" type="none"/>
            <a:tailEnd len="med" w="med" type="triangle"/>
          </a:ln>
        </p:spPr>
      </p:cxnSp>
      <p:cxnSp>
        <p:nvCxnSpPr>
          <p:cNvPr id="395" name="Google Shape;395;p35"/>
          <p:cNvCxnSpPr>
            <a:stCxn id="389" idx="3"/>
            <a:endCxn id="391" idx="1"/>
          </p:cNvCxnSpPr>
          <p:nvPr/>
        </p:nvCxnSpPr>
        <p:spPr>
          <a:xfrm flipH="1" rot="10800000">
            <a:off x="2074916" y="2571263"/>
            <a:ext cx="855300" cy="1026600"/>
          </a:xfrm>
          <a:prstGeom prst="straightConnector1">
            <a:avLst/>
          </a:prstGeom>
          <a:noFill/>
          <a:ln cap="flat" cmpd="sng" w="9525">
            <a:solidFill>
              <a:schemeClr val="dk1"/>
            </a:solidFill>
            <a:prstDash val="solid"/>
            <a:round/>
            <a:headEnd len="med" w="med" type="none"/>
            <a:tailEnd len="med" w="med" type="none"/>
          </a:ln>
        </p:spPr>
      </p:cxnSp>
      <p:cxnSp>
        <p:nvCxnSpPr>
          <p:cNvPr id="396" name="Google Shape;396;p35"/>
          <p:cNvCxnSpPr>
            <a:stCxn id="392" idx="0"/>
            <a:endCxn id="391" idx="2"/>
          </p:cNvCxnSpPr>
          <p:nvPr/>
        </p:nvCxnSpPr>
        <p:spPr>
          <a:xfrm rot="10800000">
            <a:off x="3674964" y="3113949"/>
            <a:ext cx="0" cy="270900"/>
          </a:xfrm>
          <a:prstGeom prst="straightConnector1">
            <a:avLst/>
          </a:prstGeom>
          <a:noFill/>
          <a:ln cap="flat" cmpd="sng" w="9525">
            <a:solidFill>
              <a:schemeClr val="dk2"/>
            </a:solidFill>
            <a:prstDash val="solid"/>
            <a:round/>
            <a:headEnd len="med" w="med" type="none"/>
            <a:tailEnd len="med" w="med" type="triangle"/>
          </a:ln>
        </p:spPr>
      </p:cxnSp>
      <p:cxnSp>
        <p:nvCxnSpPr>
          <p:cNvPr id="397" name="Google Shape;397;p35"/>
          <p:cNvCxnSpPr>
            <a:stCxn id="392" idx="1"/>
            <a:endCxn id="390" idx="3"/>
          </p:cNvCxnSpPr>
          <p:nvPr/>
        </p:nvCxnSpPr>
        <p:spPr>
          <a:xfrm flipH="1">
            <a:off x="2074914" y="3927699"/>
            <a:ext cx="855300" cy="93000"/>
          </a:xfrm>
          <a:prstGeom prst="straightConnector1">
            <a:avLst/>
          </a:prstGeom>
          <a:noFill/>
          <a:ln cap="flat" cmpd="sng" w="9525">
            <a:solidFill>
              <a:schemeClr val="dk2"/>
            </a:solidFill>
            <a:prstDash val="solid"/>
            <a:round/>
            <a:headEnd len="med" w="med" type="triangle"/>
            <a:tailEnd len="med" w="med" type="triangle"/>
          </a:ln>
        </p:spPr>
      </p:cxnSp>
      <p:cxnSp>
        <p:nvCxnSpPr>
          <p:cNvPr id="398" name="Google Shape;398;p35"/>
          <p:cNvCxnSpPr>
            <a:stCxn id="391" idx="1"/>
            <a:endCxn id="390" idx="3"/>
          </p:cNvCxnSpPr>
          <p:nvPr/>
        </p:nvCxnSpPr>
        <p:spPr>
          <a:xfrm flipH="1">
            <a:off x="2074914" y="2571150"/>
            <a:ext cx="855300" cy="1449600"/>
          </a:xfrm>
          <a:prstGeom prst="straightConnector1">
            <a:avLst/>
          </a:prstGeom>
          <a:noFill/>
          <a:ln cap="flat" cmpd="sng" w="9525">
            <a:solidFill>
              <a:schemeClr val="dk2"/>
            </a:solidFill>
            <a:prstDash val="solid"/>
            <a:round/>
            <a:headEnd len="med" w="med" type="none"/>
            <a:tailEnd len="med" w="med" type="triangle"/>
          </a:ln>
        </p:spPr>
      </p:cxnSp>
      <p:sp>
        <p:nvSpPr>
          <p:cNvPr id="399" name="Google Shape;399;p35"/>
          <p:cNvSpPr/>
          <p:nvPr/>
        </p:nvSpPr>
        <p:spPr>
          <a:xfrm>
            <a:off x="4686200" y="950400"/>
            <a:ext cx="4170600" cy="395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5"/>
          <p:cNvSpPr txBox="1"/>
          <p:nvPr/>
        </p:nvSpPr>
        <p:spPr>
          <a:xfrm>
            <a:off x="4829750" y="987750"/>
            <a:ext cx="3883500" cy="37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a:latin typeface="Lato"/>
                <a:ea typeface="Lato"/>
                <a:cs typeface="Lato"/>
                <a:sym typeface="Lato"/>
              </a:rPr>
              <a:t>SSSP module</a:t>
            </a:r>
            <a:endParaRPr>
              <a:latin typeface="Lato"/>
              <a:ea typeface="Lato"/>
              <a:cs typeface="Lato"/>
              <a:sym typeface="Lato"/>
            </a:endParaRPr>
          </a:p>
        </p:txBody>
      </p:sp>
      <p:sp>
        <p:nvSpPr>
          <p:cNvPr id="401" name="Google Shape;401;p35"/>
          <p:cNvSpPr/>
          <p:nvPr/>
        </p:nvSpPr>
        <p:spPr>
          <a:xfrm>
            <a:off x="5109640" y="1415312"/>
            <a:ext cx="3323700" cy="565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READ Node data based on corresponding Mapping data</a:t>
            </a:r>
            <a:endParaRPr sz="1000"/>
          </a:p>
        </p:txBody>
      </p:sp>
      <p:sp>
        <p:nvSpPr>
          <p:cNvPr id="402" name="Google Shape;402;p35"/>
          <p:cNvSpPr/>
          <p:nvPr/>
        </p:nvSpPr>
        <p:spPr>
          <a:xfrm>
            <a:off x="5109650" y="2184183"/>
            <a:ext cx="3323700" cy="141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Calculate the shortest path </a:t>
            </a:r>
            <a:endParaRPr sz="1000"/>
          </a:p>
          <a:p>
            <a:pPr indent="0" lvl="0" marL="0" rtl="0" algn="ctr">
              <a:spcBef>
                <a:spcPts val="0"/>
              </a:spcBef>
              <a:spcAft>
                <a:spcPts val="0"/>
              </a:spcAft>
              <a:buNone/>
            </a:pPr>
            <a:r>
              <a:rPr lang="ko" sz="1000"/>
              <a:t>using dijkstra algorithm</a:t>
            </a:r>
            <a:endParaRPr sz="1000"/>
          </a:p>
        </p:txBody>
      </p:sp>
      <p:sp>
        <p:nvSpPr>
          <p:cNvPr id="403" name="Google Shape;403;p35"/>
          <p:cNvSpPr/>
          <p:nvPr/>
        </p:nvSpPr>
        <p:spPr>
          <a:xfrm>
            <a:off x="5109640" y="3802312"/>
            <a:ext cx="3323700" cy="56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WRITE to Distance data</a:t>
            </a:r>
            <a:endParaRPr sz="1000"/>
          </a:p>
        </p:txBody>
      </p:sp>
      <p:sp>
        <p:nvSpPr>
          <p:cNvPr id="404" name="Google Shape;404;p35"/>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405" name="Google Shape;405;p35"/>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 - SSSP module</a:t>
            </a:r>
            <a:endParaRPr sz="1800"/>
          </a:p>
          <a:p>
            <a:pPr indent="0" lvl="0" marL="0" rtl="0" algn="l">
              <a:spcBef>
                <a:spcPts val="0"/>
              </a:spcBef>
              <a:spcAft>
                <a:spcPts val="0"/>
              </a:spcAft>
              <a:buNone/>
            </a:pPr>
            <a:r>
              <a:t/>
            </a:r>
            <a:endParaRPr sz="1800"/>
          </a:p>
        </p:txBody>
      </p:sp>
      <p:pic>
        <p:nvPicPr>
          <p:cNvPr id="406" name="Google Shape;406;p35"/>
          <p:cNvPicPr preferRelativeResize="0"/>
          <p:nvPr/>
        </p:nvPicPr>
        <p:blipFill rotWithShape="1">
          <a:blip r:embed="rId3">
            <a:alphaModFix/>
          </a:blip>
          <a:srcRect b="53127" l="0" r="5704" t="15519"/>
          <a:stretch/>
        </p:blipFill>
        <p:spPr>
          <a:xfrm>
            <a:off x="842277" y="1604099"/>
            <a:ext cx="3323699" cy="553078"/>
          </a:xfrm>
          <a:prstGeom prst="rect">
            <a:avLst/>
          </a:prstGeom>
          <a:noFill/>
          <a:ln>
            <a:noFill/>
          </a:ln>
        </p:spPr>
      </p:pic>
      <p:sp>
        <p:nvSpPr>
          <p:cNvPr id="407" name="Google Shape;407;p35"/>
          <p:cNvSpPr txBox="1"/>
          <p:nvPr/>
        </p:nvSpPr>
        <p:spPr>
          <a:xfrm>
            <a:off x="556325" y="1251850"/>
            <a:ext cx="6237300" cy="7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Lato"/>
                <a:ea typeface="Lato"/>
                <a:cs typeface="Lato"/>
                <a:sym typeface="Lato"/>
              </a:rPr>
              <a:t>2</a:t>
            </a:r>
            <a:r>
              <a:rPr lang="ko">
                <a:latin typeface="Lato"/>
                <a:ea typeface="Lato"/>
                <a:cs typeface="Lato"/>
                <a:sym typeface="Lato"/>
              </a:rPr>
              <a:t>) Read node data </a:t>
            </a:r>
            <a:endParaRPr>
              <a:latin typeface="Lato"/>
              <a:ea typeface="Lato"/>
              <a:cs typeface="Lato"/>
              <a:sym typeface="Lato"/>
            </a:endParaRPr>
          </a:p>
        </p:txBody>
      </p:sp>
      <p:sp>
        <p:nvSpPr>
          <p:cNvPr id="408" name="Google Shape;408;p35"/>
          <p:cNvSpPr/>
          <p:nvPr/>
        </p:nvSpPr>
        <p:spPr>
          <a:xfrm>
            <a:off x="2031575" y="2818875"/>
            <a:ext cx="942000" cy="496500"/>
          </a:xfrm>
          <a:prstGeom prst="wedgeEllipseCallout">
            <a:avLst>
              <a:gd fmla="val -20833" name="adj1"/>
              <a:gd fmla="val 62500"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ko" sz="1000">
                <a:latin typeface="Lato"/>
                <a:ea typeface="Lato"/>
                <a:cs typeface="Lato"/>
                <a:sym typeface="Lato"/>
              </a:rPr>
              <a:t>time</a:t>
            </a:r>
            <a:r>
              <a:rPr lang="ko" sz="1000">
                <a:latin typeface="Lato"/>
                <a:ea typeface="Lato"/>
                <a:cs typeface="Lato"/>
                <a:sym typeface="Lato"/>
              </a:rPr>
              <a:t> : O(1)</a:t>
            </a:r>
            <a:endParaRPr sz="1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36"/>
          <p:cNvSpPr/>
          <p:nvPr/>
        </p:nvSpPr>
        <p:spPr>
          <a:xfrm>
            <a:off x="729454" y="2028300"/>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414" name="Google Shape;414;p36"/>
          <p:cNvSpPr/>
          <p:nvPr/>
        </p:nvSpPr>
        <p:spPr>
          <a:xfrm>
            <a:off x="867116" y="2519609"/>
            <a:ext cx="1207800" cy="22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415" name="Google Shape;415;p36"/>
          <p:cNvSpPr/>
          <p:nvPr/>
        </p:nvSpPr>
        <p:spPr>
          <a:xfrm>
            <a:off x="870319" y="2888097"/>
            <a:ext cx="1207800" cy="496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416" name="Google Shape;416;p36"/>
          <p:cNvSpPr/>
          <p:nvPr/>
        </p:nvSpPr>
        <p:spPr>
          <a:xfrm>
            <a:off x="867116" y="3464063"/>
            <a:ext cx="1207800" cy="26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Mapping Data</a:t>
            </a:r>
            <a:endParaRPr sz="1000"/>
          </a:p>
        </p:txBody>
      </p:sp>
      <p:sp>
        <p:nvSpPr>
          <p:cNvPr id="417" name="Google Shape;417;p36"/>
          <p:cNvSpPr/>
          <p:nvPr/>
        </p:nvSpPr>
        <p:spPr>
          <a:xfrm>
            <a:off x="867116" y="3802301"/>
            <a:ext cx="1207800" cy="436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 Data</a:t>
            </a:r>
            <a:endParaRPr sz="1000"/>
          </a:p>
        </p:txBody>
      </p:sp>
      <p:sp>
        <p:nvSpPr>
          <p:cNvPr id="418" name="Google Shape;418;p36"/>
          <p:cNvSpPr/>
          <p:nvPr/>
        </p:nvSpPr>
        <p:spPr>
          <a:xfrm>
            <a:off x="2930214" y="2028300"/>
            <a:ext cx="1489500" cy="1085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SSSP module</a:t>
            </a:r>
            <a:endParaRPr b="1" sz="1000"/>
          </a:p>
          <a:p>
            <a:pPr indent="0" lvl="0" marL="0" rtl="0" algn="ctr">
              <a:spcBef>
                <a:spcPts val="0"/>
              </a:spcBef>
              <a:spcAft>
                <a:spcPts val="0"/>
              </a:spcAft>
              <a:buNone/>
            </a:pPr>
            <a:r>
              <a:rPr lang="ko" sz="1000"/>
              <a:t>Find distance of all neighboring nodes,</a:t>
            </a:r>
            <a:endParaRPr sz="1000"/>
          </a:p>
          <a:p>
            <a:pPr indent="0" lvl="0" marL="0" rtl="0" algn="ctr">
              <a:spcBef>
                <a:spcPts val="0"/>
              </a:spcBef>
              <a:spcAft>
                <a:spcPts val="0"/>
              </a:spcAft>
              <a:buNone/>
            </a:pPr>
            <a:r>
              <a:rPr lang="ko" sz="1000"/>
              <a:t>Update minimum distance</a:t>
            </a:r>
            <a:endParaRPr sz="1000"/>
          </a:p>
        </p:txBody>
      </p:sp>
      <p:sp>
        <p:nvSpPr>
          <p:cNvPr id="419" name="Google Shape;419;p36"/>
          <p:cNvSpPr/>
          <p:nvPr/>
        </p:nvSpPr>
        <p:spPr>
          <a:xfrm>
            <a:off x="2930214" y="3384849"/>
            <a:ext cx="1489500" cy="108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FIND</a:t>
            </a:r>
            <a:r>
              <a:rPr b="1" lang="ko" sz="1000"/>
              <a:t> module</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rPr lang="ko" sz="1000"/>
              <a:t>Find Next node</a:t>
            </a:r>
            <a:endParaRPr sz="1000"/>
          </a:p>
          <a:p>
            <a:pPr indent="0" lvl="0" marL="0" rtl="0" algn="ctr">
              <a:spcBef>
                <a:spcPts val="0"/>
              </a:spcBef>
              <a:spcAft>
                <a:spcPts val="0"/>
              </a:spcAft>
              <a:buNone/>
            </a:pPr>
            <a:r>
              <a:rPr lang="ko" sz="1000"/>
              <a:t>and Indicate visit nodes</a:t>
            </a:r>
            <a:endParaRPr sz="1000"/>
          </a:p>
          <a:p>
            <a:pPr indent="0" lvl="0" marL="0" rtl="0" algn="l">
              <a:spcBef>
                <a:spcPts val="0"/>
              </a:spcBef>
              <a:spcAft>
                <a:spcPts val="0"/>
              </a:spcAft>
              <a:buNone/>
            </a:pPr>
            <a:r>
              <a:t/>
            </a:r>
            <a:endParaRPr sz="1000"/>
          </a:p>
        </p:txBody>
      </p:sp>
      <p:cxnSp>
        <p:nvCxnSpPr>
          <p:cNvPr id="420" name="Google Shape;420;p36"/>
          <p:cNvCxnSpPr>
            <a:stCxn id="414" idx="3"/>
            <a:endCxn id="418" idx="1"/>
          </p:cNvCxnSpPr>
          <p:nvPr/>
        </p:nvCxnSpPr>
        <p:spPr>
          <a:xfrm flipH="1" rot="10800000">
            <a:off x="2074916" y="2571209"/>
            <a:ext cx="855300" cy="63300"/>
          </a:xfrm>
          <a:prstGeom prst="straightConnector1">
            <a:avLst/>
          </a:prstGeom>
          <a:noFill/>
          <a:ln cap="flat" cmpd="sng" w="9525">
            <a:solidFill>
              <a:schemeClr val="dk2"/>
            </a:solidFill>
            <a:prstDash val="solid"/>
            <a:round/>
            <a:headEnd len="med" w="med" type="none"/>
            <a:tailEnd len="med" w="med" type="none"/>
          </a:ln>
        </p:spPr>
      </p:cxnSp>
      <p:cxnSp>
        <p:nvCxnSpPr>
          <p:cNvPr id="421" name="Google Shape;421;p36"/>
          <p:cNvCxnSpPr>
            <a:stCxn id="415" idx="3"/>
            <a:endCxn id="418" idx="1"/>
          </p:cNvCxnSpPr>
          <p:nvPr/>
        </p:nvCxnSpPr>
        <p:spPr>
          <a:xfrm flipH="1" rot="10800000">
            <a:off x="2078119" y="2571147"/>
            <a:ext cx="852000" cy="565200"/>
          </a:xfrm>
          <a:prstGeom prst="straightConnector1">
            <a:avLst/>
          </a:prstGeom>
          <a:noFill/>
          <a:ln cap="flat" cmpd="sng" w="9525">
            <a:solidFill>
              <a:schemeClr val="dk2"/>
            </a:solidFill>
            <a:prstDash val="solid"/>
            <a:round/>
            <a:headEnd len="med" w="med" type="none"/>
            <a:tailEnd len="med" w="med" type="triangle"/>
          </a:ln>
        </p:spPr>
      </p:cxnSp>
      <p:cxnSp>
        <p:nvCxnSpPr>
          <p:cNvPr id="422" name="Google Shape;422;p36"/>
          <p:cNvCxnSpPr>
            <a:stCxn id="416" idx="3"/>
            <a:endCxn id="418" idx="1"/>
          </p:cNvCxnSpPr>
          <p:nvPr/>
        </p:nvCxnSpPr>
        <p:spPr>
          <a:xfrm flipH="1" rot="10800000">
            <a:off x="2074916" y="2571263"/>
            <a:ext cx="855300" cy="1026600"/>
          </a:xfrm>
          <a:prstGeom prst="straightConnector1">
            <a:avLst/>
          </a:prstGeom>
          <a:noFill/>
          <a:ln cap="flat" cmpd="sng" w="9525">
            <a:solidFill>
              <a:schemeClr val="dk2"/>
            </a:solidFill>
            <a:prstDash val="solid"/>
            <a:round/>
            <a:headEnd len="med" w="med" type="none"/>
            <a:tailEnd len="med" w="med" type="none"/>
          </a:ln>
        </p:spPr>
      </p:cxnSp>
      <p:cxnSp>
        <p:nvCxnSpPr>
          <p:cNvPr id="423" name="Google Shape;423;p36"/>
          <p:cNvCxnSpPr>
            <a:stCxn id="419" idx="0"/>
            <a:endCxn id="418" idx="2"/>
          </p:cNvCxnSpPr>
          <p:nvPr/>
        </p:nvCxnSpPr>
        <p:spPr>
          <a:xfrm rot="10800000">
            <a:off x="3674964" y="3113949"/>
            <a:ext cx="0" cy="270900"/>
          </a:xfrm>
          <a:prstGeom prst="straightConnector1">
            <a:avLst/>
          </a:prstGeom>
          <a:noFill/>
          <a:ln cap="flat" cmpd="sng" w="9525">
            <a:solidFill>
              <a:schemeClr val="dk2"/>
            </a:solidFill>
            <a:prstDash val="solid"/>
            <a:round/>
            <a:headEnd len="med" w="med" type="none"/>
            <a:tailEnd len="med" w="med" type="triangle"/>
          </a:ln>
        </p:spPr>
      </p:cxnSp>
      <p:cxnSp>
        <p:nvCxnSpPr>
          <p:cNvPr id="424" name="Google Shape;424;p36"/>
          <p:cNvCxnSpPr>
            <a:stCxn id="419" idx="1"/>
            <a:endCxn id="417" idx="3"/>
          </p:cNvCxnSpPr>
          <p:nvPr/>
        </p:nvCxnSpPr>
        <p:spPr>
          <a:xfrm flipH="1">
            <a:off x="2074914" y="3927699"/>
            <a:ext cx="855300" cy="93000"/>
          </a:xfrm>
          <a:prstGeom prst="straightConnector1">
            <a:avLst/>
          </a:prstGeom>
          <a:noFill/>
          <a:ln cap="flat" cmpd="sng" w="9525">
            <a:solidFill>
              <a:schemeClr val="dk2"/>
            </a:solidFill>
            <a:prstDash val="solid"/>
            <a:round/>
            <a:headEnd len="med" w="med" type="triangle"/>
            <a:tailEnd len="med" w="med" type="triangle"/>
          </a:ln>
        </p:spPr>
      </p:cxnSp>
      <p:cxnSp>
        <p:nvCxnSpPr>
          <p:cNvPr id="425" name="Google Shape;425;p36"/>
          <p:cNvCxnSpPr>
            <a:stCxn id="418" idx="1"/>
            <a:endCxn id="417" idx="3"/>
          </p:cNvCxnSpPr>
          <p:nvPr/>
        </p:nvCxnSpPr>
        <p:spPr>
          <a:xfrm flipH="1">
            <a:off x="2074914" y="2571150"/>
            <a:ext cx="855300" cy="1449600"/>
          </a:xfrm>
          <a:prstGeom prst="straightConnector1">
            <a:avLst/>
          </a:prstGeom>
          <a:noFill/>
          <a:ln cap="flat" cmpd="sng" w="9525">
            <a:solidFill>
              <a:schemeClr val="dk1"/>
            </a:solidFill>
            <a:prstDash val="solid"/>
            <a:round/>
            <a:headEnd len="med" w="med" type="none"/>
            <a:tailEnd len="med" w="med" type="triangle"/>
          </a:ln>
        </p:spPr>
      </p:cxnSp>
      <p:sp>
        <p:nvSpPr>
          <p:cNvPr id="426" name="Google Shape;426;p36"/>
          <p:cNvSpPr/>
          <p:nvPr/>
        </p:nvSpPr>
        <p:spPr>
          <a:xfrm>
            <a:off x="4686200" y="950400"/>
            <a:ext cx="4170600" cy="395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6"/>
          <p:cNvSpPr txBox="1"/>
          <p:nvPr/>
        </p:nvSpPr>
        <p:spPr>
          <a:xfrm>
            <a:off x="4829750" y="987750"/>
            <a:ext cx="3883500" cy="37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a:latin typeface="Lato"/>
                <a:ea typeface="Lato"/>
                <a:cs typeface="Lato"/>
                <a:sym typeface="Lato"/>
              </a:rPr>
              <a:t>SSSP module</a:t>
            </a:r>
            <a:endParaRPr>
              <a:latin typeface="Lato"/>
              <a:ea typeface="Lato"/>
              <a:cs typeface="Lato"/>
              <a:sym typeface="Lato"/>
            </a:endParaRPr>
          </a:p>
        </p:txBody>
      </p:sp>
      <p:sp>
        <p:nvSpPr>
          <p:cNvPr id="428" name="Google Shape;428;p36"/>
          <p:cNvSpPr/>
          <p:nvPr/>
        </p:nvSpPr>
        <p:spPr>
          <a:xfrm>
            <a:off x="5109640" y="1415312"/>
            <a:ext cx="3323700" cy="56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READ Node data based on corresponding Mapping data</a:t>
            </a:r>
            <a:endParaRPr sz="1000"/>
          </a:p>
        </p:txBody>
      </p:sp>
      <p:sp>
        <p:nvSpPr>
          <p:cNvPr id="429" name="Google Shape;429;p36"/>
          <p:cNvSpPr/>
          <p:nvPr/>
        </p:nvSpPr>
        <p:spPr>
          <a:xfrm>
            <a:off x="5109650" y="2184183"/>
            <a:ext cx="3323700" cy="1413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Calculate the shortest path </a:t>
            </a:r>
            <a:endParaRPr sz="1000"/>
          </a:p>
          <a:p>
            <a:pPr indent="0" lvl="0" marL="0" rtl="0" algn="ctr">
              <a:spcBef>
                <a:spcPts val="0"/>
              </a:spcBef>
              <a:spcAft>
                <a:spcPts val="0"/>
              </a:spcAft>
              <a:buNone/>
            </a:pPr>
            <a:r>
              <a:rPr lang="ko" sz="1000"/>
              <a:t>using dijkstra algorithm</a:t>
            </a:r>
            <a:endParaRPr sz="1000"/>
          </a:p>
        </p:txBody>
      </p:sp>
      <p:sp>
        <p:nvSpPr>
          <p:cNvPr id="430" name="Google Shape;430;p36"/>
          <p:cNvSpPr/>
          <p:nvPr/>
        </p:nvSpPr>
        <p:spPr>
          <a:xfrm>
            <a:off x="5109640" y="3802312"/>
            <a:ext cx="3323700" cy="56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WRITE to Distance data</a:t>
            </a:r>
            <a:endParaRPr sz="1000"/>
          </a:p>
        </p:txBody>
      </p:sp>
      <p:sp>
        <p:nvSpPr>
          <p:cNvPr id="431" name="Google Shape;431;p36"/>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432" name="Google Shape;432;p36"/>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 - SSSP module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433" name="Google Shape;433;p36"/>
          <p:cNvSpPr txBox="1"/>
          <p:nvPr/>
        </p:nvSpPr>
        <p:spPr>
          <a:xfrm>
            <a:off x="556325" y="1251850"/>
            <a:ext cx="6237300" cy="7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Lato"/>
                <a:ea typeface="Lato"/>
                <a:cs typeface="Lato"/>
                <a:sym typeface="Lato"/>
              </a:rPr>
              <a:t>3</a:t>
            </a:r>
            <a:r>
              <a:rPr lang="ko">
                <a:latin typeface="Lato"/>
                <a:ea typeface="Lato"/>
                <a:cs typeface="Lato"/>
                <a:sym typeface="Lato"/>
              </a:rPr>
              <a:t>) Calculate</a:t>
            </a:r>
            <a:endParaRPr>
              <a:latin typeface="Lato"/>
              <a:ea typeface="Lato"/>
              <a:cs typeface="Lato"/>
              <a:sym typeface="Lato"/>
            </a:endParaRPr>
          </a:p>
        </p:txBody>
      </p:sp>
      <p:sp>
        <p:nvSpPr>
          <p:cNvPr id="434" name="Google Shape;434;p36"/>
          <p:cNvSpPr/>
          <p:nvPr/>
        </p:nvSpPr>
        <p:spPr>
          <a:xfrm flipH="1">
            <a:off x="4028525" y="1857025"/>
            <a:ext cx="4244400" cy="565200"/>
          </a:xfrm>
          <a:prstGeom prst="wedgeEllipseCallout">
            <a:avLst>
              <a:gd fmla="val -20833" name="adj1"/>
              <a:gd fmla="val 62500" name="adj2"/>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ko"/>
              <a:t>weight-added path &lt; original path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37"/>
          <p:cNvSpPr/>
          <p:nvPr/>
        </p:nvSpPr>
        <p:spPr>
          <a:xfrm>
            <a:off x="729454" y="2028300"/>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440" name="Google Shape;440;p37"/>
          <p:cNvSpPr/>
          <p:nvPr/>
        </p:nvSpPr>
        <p:spPr>
          <a:xfrm>
            <a:off x="867116" y="2519609"/>
            <a:ext cx="1207800" cy="22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441" name="Google Shape;441;p37"/>
          <p:cNvSpPr/>
          <p:nvPr/>
        </p:nvSpPr>
        <p:spPr>
          <a:xfrm>
            <a:off x="870319" y="2888097"/>
            <a:ext cx="1207800" cy="496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442" name="Google Shape;442;p37"/>
          <p:cNvSpPr/>
          <p:nvPr/>
        </p:nvSpPr>
        <p:spPr>
          <a:xfrm>
            <a:off x="867116" y="3464063"/>
            <a:ext cx="1207800" cy="26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Mapping Data</a:t>
            </a:r>
            <a:endParaRPr sz="1000"/>
          </a:p>
        </p:txBody>
      </p:sp>
      <p:sp>
        <p:nvSpPr>
          <p:cNvPr id="443" name="Google Shape;443;p37"/>
          <p:cNvSpPr/>
          <p:nvPr/>
        </p:nvSpPr>
        <p:spPr>
          <a:xfrm>
            <a:off x="867116" y="3802301"/>
            <a:ext cx="1207800" cy="436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 Data</a:t>
            </a:r>
            <a:endParaRPr sz="1000"/>
          </a:p>
        </p:txBody>
      </p:sp>
      <p:sp>
        <p:nvSpPr>
          <p:cNvPr id="444" name="Google Shape;444;p37"/>
          <p:cNvSpPr/>
          <p:nvPr/>
        </p:nvSpPr>
        <p:spPr>
          <a:xfrm>
            <a:off x="2930214" y="2028300"/>
            <a:ext cx="1489500" cy="1085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SSSP module</a:t>
            </a:r>
            <a:endParaRPr b="1" sz="1000"/>
          </a:p>
          <a:p>
            <a:pPr indent="0" lvl="0" marL="0" rtl="0" algn="ctr">
              <a:spcBef>
                <a:spcPts val="0"/>
              </a:spcBef>
              <a:spcAft>
                <a:spcPts val="0"/>
              </a:spcAft>
              <a:buNone/>
            </a:pPr>
            <a:r>
              <a:rPr lang="ko" sz="1000"/>
              <a:t>Find distance of all neighboring nodes,</a:t>
            </a:r>
            <a:endParaRPr sz="1000"/>
          </a:p>
          <a:p>
            <a:pPr indent="0" lvl="0" marL="0" rtl="0" algn="ctr">
              <a:spcBef>
                <a:spcPts val="0"/>
              </a:spcBef>
              <a:spcAft>
                <a:spcPts val="0"/>
              </a:spcAft>
              <a:buNone/>
            </a:pPr>
            <a:r>
              <a:rPr lang="ko" sz="1000"/>
              <a:t>Update minimum distance</a:t>
            </a:r>
            <a:endParaRPr sz="1000"/>
          </a:p>
        </p:txBody>
      </p:sp>
      <p:sp>
        <p:nvSpPr>
          <p:cNvPr id="445" name="Google Shape;445;p37"/>
          <p:cNvSpPr/>
          <p:nvPr/>
        </p:nvSpPr>
        <p:spPr>
          <a:xfrm>
            <a:off x="2930214" y="3384849"/>
            <a:ext cx="1489500" cy="108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FIND</a:t>
            </a:r>
            <a:r>
              <a:rPr b="1" lang="ko" sz="1000"/>
              <a:t> module</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rPr lang="ko" sz="1000"/>
              <a:t>Find Next node</a:t>
            </a:r>
            <a:endParaRPr sz="1000"/>
          </a:p>
          <a:p>
            <a:pPr indent="0" lvl="0" marL="0" rtl="0" algn="ctr">
              <a:spcBef>
                <a:spcPts val="0"/>
              </a:spcBef>
              <a:spcAft>
                <a:spcPts val="0"/>
              </a:spcAft>
              <a:buNone/>
            </a:pPr>
            <a:r>
              <a:rPr lang="ko" sz="1000"/>
              <a:t>and Indicate visit nodes</a:t>
            </a:r>
            <a:endParaRPr sz="1000"/>
          </a:p>
          <a:p>
            <a:pPr indent="0" lvl="0" marL="0" rtl="0" algn="l">
              <a:spcBef>
                <a:spcPts val="0"/>
              </a:spcBef>
              <a:spcAft>
                <a:spcPts val="0"/>
              </a:spcAft>
              <a:buNone/>
            </a:pPr>
            <a:r>
              <a:t/>
            </a:r>
            <a:endParaRPr sz="1000"/>
          </a:p>
        </p:txBody>
      </p:sp>
      <p:cxnSp>
        <p:nvCxnSpPr>
          <p:cNvPr id="446" name="Google Shape;446;p37"/>
          <p:cNvCxnSpPr>
            <a:stCxn id="440" idx="3"/>
            <a:endCxn id="444" idx="1"/>
          </p:cNvCxnSpPr>
          <p:nvPr/>
        </p:nvCxnSpPr>
        <p:spPr>
          <a:xfrm flipH="1" rot="10800000">
            <a:off x="2074916" y="2571209"/>
            <a:ext cx="855300" cy="63300"/>
          </a:xfrm>
          <a:prstGeom prst="straightConnector1">
            <a:avLst/>
          </a:prstGeom>
          <a:noFill/>
          <a:ln cap="flat" cmpd="sng" w="9525">
            <a:solidFill>
              <a:schemeClr val="dk2"/>
            </a:solidFill>
            <a:prstDash val="solid"/>
            <a:round/>
            <a:headEnd len="med" w="med" type="none"/>
            <a:tailEnd len="med" w="med" type="none"/>
          </a:ln>
        </p:spPr>
      </p:cxnSp>
      <p:cxnSp>
        <p:nvCxnSpPr>
          <p:cNvPr id="447" name="Google Shape;447;p37"/>
          <p:cNvCxnSpPr>
            <a:stCxn id="441" idx="3"/>
            <a:endCxn id="444" idx="1"/>
          </p:cNvCxnSpPr>
          <p:nvPr/>
        </p:nvCxnSpPr>
        <p:spPr>
          <a:xfrm flipH="1" rot="10800000">
            <a:off x="2078119" y="2571147"/>
            <a:ext cx="852000" cy="565200"/>
          </a:xfrm>
          <a:prstGeom prst="straightConnector1">
            <a:avLst/>
          </a:prstGeom>
          <a:noFill/>
          <a:ln cap="flat" cmpd="sng" w="9525">
            <a:solidFill>
              <a:schemeClr val="dk2"/>
            </a:solidFill>
            <a:prstDash val="solid"/>
            <a:round/>
            <a:headEnd len="med" w="med" type="none"/>
            <a:tailEnd len="med" w="med" type="triangle"/>
          </a:ln>
        </p:spPr>
      </p:cxnSp>
      <p:cxnSp>
        <p:nvCxnSpPr>
          <p:cNvPr id="448" name="Google Shape;448;p37"/>
          <p:cNvCxnSpPr>
            <a:stCxn id="442" idx="3"/>
            <a:endCxn id="444" idx="1"/>
          </p:cNvCxnSpPr>
          <p:nvPr/>
        </p:nvCxnSpPr>
        <p:spPr>
          <a:xfrm flipH="1" rot="10800000">
            <a:off x="2074916" y="2571263"/>
            <a:ext cx="855300" cy="1026600"/>
          </a:xfrm>
          <a:prstGeom prst="straightConnector1">
            <a:avLst/>
          </a:prstGeom>
          <a:noFill/>
          <a:ln cap="flat" cmpd="sng" w="9525">
            <a:solidFill>
              <a:schemeClr val="dk2"/>
            </a:solidFill>
            <a:prstDash val="solid"/>
            <a:round/>
            <a:headEnd len="med" w="med" type="none"/>
            <a:tailEnd len="med" w="med" type="none"/>
          </a:ln>
        </p:spPr>
      </p:cxnSp>
      <p:cxnSp>
        <p:nvCxnSpPr>
          <p:cNvPr id="449" name="Google Shape;449;p37"/>
          <p:cNvCxnSpPr>
            <a:stCxn id="445" idx="0"/>
            <a:endCxn id="444" idx="2"/>
          </p:cNvCxnSpPr>
          <p:nvPr/>
        </p:nvCxnSpPr>
        <p:spPr>
          <a:xfrm rot="10800000">
            <a:off x="3674964" y="3113949"/>
            <a:ext cx="0" cy="270900"/>
          </a:xfrm>
          <a:prstGeom prst="straightConnector1">
            <a:avLst/>
          </a:prstGeom>
          <a:noFill/>
          <a:ln cap="flat" cmpd="sng" w="9525">
            <a:solidFill>
              <a:schemeClr val="dk2"/>
            </a:solidFill>
            <a:prstDash val="solid"/>
            <a:round/>
            <a:headEnd len="med" w="med" type="none"/>
            <a:tailEnd len="med" w="med" type="triangle"/>
          </a:ln>
        </p:spPr>
      </p:cxnSp>
      <p:cxnSp>
        <p:nvCxnSpPr>
          <p:cNvPr id="450" name="Google Shape;450;p37"/>
          <p:cNvCxnSpPr>
            <a:stCxn id="445" idx="1"/>
            <a:endCxn id="443" idx="3"/>
          </p:cNvCxnSpPr>
          <p:nvPr/>
        </p:nvCxnSpPr>
        <p:spPr>
          <a:xfrm flipH="1">
            <a:off x="2074914" y="3927699"/>
            <a:ext cx="855300" cy="93000"/>
          </a:xfrm>
          <a:prstGeom prst="straightConnector1">
            <a:avLst/>
          </a:prstGeom>
          <a:noFill/>
          <a:ln cap="flat" cmpd="sng" w="9525">
            <a:solidFill>
              <a:schemeClr val="dk2"/>
            </a:solidFill>
            <a:prstDash val="solid"/>
            <a:round/>
            <a:headEnd len="med" w="med" type="triangle"/>
            <a:tailEnd len="med" w="med" type="triangle"/>
          </a:ln>
        </p:spPr>
      </p:cxnSp>
      <p:cxnSp>
        <p:nvCxnSpPr>
          <p:cNvPr id="451" name="Google Shape;451;p37"/>
          <p:cNvCxnSpPr>
            <a:stCxn id="444" idx="1"/>
            <a:endCxn id="443" idx="3"/>
          </p:cNvCxnSpPr>
          <p:nvPr/>
        </p:nvCxnSpPr>
        <p:spPr>
          <a:xfrm flipH="1">
            <a:off x="2074914" y="2571150"/>
            <a:ext cx="855300" cy="1449600"/>
          </a:xfrm>
          <a:prstGeom prst="straightConnector1">
            <a:avLst/>
          </a:prstGeom>
          <a:noFill/>
          <a:ln cap="flat" cmpd="sng" w="9525">
            <a:solidFill>
              <a:schemeClr val="dk1"/>
            </a:solidFill>
            <a:prstDash val="solid"/>
            <a:round/>
            <a:headEnd len="med" w="med" type="none"/>
            <a:tailEnd len="med" w="med" type="triangle"/>
          </a:ln>
        </p:spPr>
      </p:cxnSp>
      <p:sp>
        <p:nvSpPr>
          <p:cNvPr id="452" name="Google Shape;452;p37"/>
          <p:cNvSpPr/>
          <p:nvPr/>
        </p:nvSpPr>
        <p:spPr>
          <a:xfrm>
            <a:off x="4686200" y="950400"/>
            <a:ext cx="4170600" cy="395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txBox="1"/>
          <p:nvPr/>
        </p:nvSpPr>
        <p:spPr>
          <a:xfrm>
            <a:off x="4829750" y="987750"/>
            <a:ext cx="3883500" cy="37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a:latin typeface="Lato"/>
                <a:ea typeface="Lato"/>
                <a:cs typeface="Lato"/>
                <a:sym typeface="Lato"/>
              </a:rPr>
              <a:t>SSSP module</a:t>
            </a:r>
            <a:endParaRPr>
              <a:latin typeface="Lato"/>
              <a:ea typeface="Lato"/>
              <a:cs typeface="Lato"/>
              <a:sym typeface="Lato"/>
            </a:endParaRPr>
          </a:p>
        </p:txBody>
      </p:sp>
      <p:sp>
        <p:nvSpPr>
          <p:cNvPr id="454" name="Google Shape;454;p37"/>
          <p:cNvSpPr/>
          <p:nvPr/>
        </p:nvSpPr>
        <p:spPr>
          <a:xfrm>
            <a:off x="5109640" y="1415312"/>
            <a:ext cx="3323700" cy="56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READ Node data based on corresponding mapping data</a:t>
            </a:r>
            <a:endParaRPr sz="1000"/>
          </a:p>
        </p:txBody>
      </p:sp>
      <p:sp>
        <p:nvSpPr>
          <p:cNvPr id="455" name="Google Shape;455;p37"/>
          <p:cNvSpPr/>
          <p:nvPr/>
        </p:nvSpPr>
        <p:spPr>
          <a:xfrm>
            <a:off x="5109650" y="2184183"/>
            <a:ext cx="3323700" cy="141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Calculate the shortest path </a:t>
            </a:r>
            <a:endParaRPr sz="1000"/>
          </a:p>
          <a:p>
            <a:pPr indent="0" lvl="0" marL="0" rtl="0" algn="ctr">
              <a:spcBef>
                <a:spcPts val="0"/>
              </a:spcBef>
              <a:spcAft>
                <a:spcPts val="0"/>
              </a:spcAft>
              <a:buNone/>
            </a:pPr>
            <a:r>
              <a:rPr lang="ko" sz="1000"/>
              <a:t>using dijkstra algorithm</a:t>
            </a:r>
            <a:endParaRPr sz="1000"/>
          </a:p>
        </p:txBody>
      </p:sp>
      <p:sp>
        <p:nvSpPr>
          <p:cNvPr id="456" name="Google Shape;456;p37"/>
          <p:cNvSpPr/>
          <p:nvPr/>
        </p:nvSpPr>
        <p:spPr>
          <a:xfrm>
            <a:off x="5109640" y="3802312"/>
            <a:ext cx="3323700" cy="565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WRITE to Distance data</a:t>
            </a:r>
            <a:endParaRPr sz="1000"/>
          </a:p>
        </p:txBody>
      </p:sp>
      <p:sp>
        <p:nvSpPr>
          <p:cNvPr id="457" name="Google Shape;457;p37"/>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458" name="Google Shape;458;p37"/>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 - SSSP module</a:t>
            </a:r>
            <a:endParaRPr sz="1800"/>
          </a:p>
          <a:p>
            <a:pPr indent="0" lvl="0" marL="0" rtl="0" algn="l">
              <a:spcBef>
                <a:spcPts val="0"/>
              </a:spcBef>
              <a:spcAft>
                <a:spcPts val="0"/>
              </a:spcAft>
              <a:buNone/>
            </a:pPr>
            <a:r>
              <a:t/>
            </a:r>
            <a:endParaRPr sz="1800"/>
          </a:p>
        </p:txBody>
      </p:sp>
      <p:sp>
        <p:nvSpPr>
          <p:cNvPr id="459" name="Google Shape;459;p37"/>
          <p:cNvSpPr txBox="1"/>
          <p:nvPr/>
        </p:nvSpPr>
        <p:spPr>
          <a:xfrm>
            <a:off x="556325" y="1251850"/>
            <a:ext cx="6237300" cy="7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Lato"/>
                <a:ea typeface="Lato"/>
                <a:cs typeface="Lato"/>
                <a:sym typeface="Lato"/>
              </a:rPr>
              <a:t>4</a:t>
            </a:r>
            <a:r>
              <a:rPr lang="ko">
                <a:latin typeface="Lato"/>
                <a:ea typeface="Lato"/>
                <a:cs typeface="Lato"/>
                <a:sym typeface="Lato"/>
              </a:rPr>
              <a:t>) Write</a:t>
            </a:r>
            <a:endParaRPr>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38"/>
          <p:cNvSpPr/>
          <p:nvPr/>
        </p:nvSpPr>
        <p:spPr>
          <a:xfrm>
            <a:off x="729454" y="2028300"/>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465" name="Google Shape;465;p38"/>
          <p:cNvSpPr/>
          <p:nvPr/>
        </p:nvSpPr>
        <p:spPr>
          <a:xfrm>
            <a:off x="867116" y="2519609"/>
            <a:ext cx="1207800" cy="22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466" name="Google Shape;466;p38"/>
          <p:cNvSpPr/>
          <p:nvPr/>
        </p:nvSpPr>
        <p:spPr>
          <a:xfrm>
            <a:off x="870319" y="2888097"/>
            <a:ext cx="1207800" cy="496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467" name="Google Shape;467;p38"/>
          <p:cNvSpPr/>
          <p:nvPr/>
        </p:nvSpPr>
        <p:spPr>
          <a:xfrm>
            <a:off x="867116" y="3464063"/>
            <a:ext cx="1207800" cy="26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Mapping Data</a:t>
            </a:r>
            <a:endParaRPr sz="1000"/>
          </a:p>
        </p:txBody>
      </p:sp>
      <p:sp>
        <p:nvSpPr>
          <p:cNvPr id="468" name="Google Shape;468;p38"/>
          <p:cNvSpPr/>
          <p:nvPr/>
        </p:nvSpPr>
        <p:spPr>
          <a:xfrm>
            <a:off x="867116" y="3802301"/>
            <a:ext cx="1207800" cy="43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 Data</a:t>
            </a:r>
            <a:endParaRPr sz="1000"/>
          </a:p>
        </p:txBody>
      </p:sp>
      <p:sp>
        <p:nvSpPr>
          <p:cNvPr id="469" name="Google Shape;469;p38"/>
          <p:cNvSpPr/>
          <p:nvPr/>
        </p:nvSpPr>
        <p:spPr>
          <a:xfrm>
            <a:off x="2930214" y="2028300"/>
            <a:ext cx="1489500" cy="108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SSSP module</a:t>
            </a:r>
            <a:endParaRPr b="1" sz="1000"/>
          </a:p>
          <a:p>
            <a:pPr indent="0" lvl="0" marL="0" rtl="0" algn="ctr">
              <a:spcBef>
                <a:spcPts val="0"/>
              </a:spcBef>
              <a:spcAft>
                <a:spcPts val="0"/>
              </a:spcAft>
              <a:buNone/>
            </a:pPr>
            <a:r>
              <a:rPr lang="ko" sz="1000"/>
              <a:t>Find distance of all neighboring nodes,</a:t>
            </a:r>
            <a:endParaRPr sz="1000"/>
          </a:p>
          <a:p>
            <a:pPr indent="0" lvl="0" marL="0" rtl="0" algn="ctr">
              <a:spcBef>
                <a:spcPts val="0"/>
              </a:spcBef>
              <a:spcAft>
                <a:spcPts val="0"/>
              </a:spcAft>
              <a:buNone/>
            </a:pPr>
            <a:r>
              <a:rPr lang="ko" sz="1000"/>
              <a:t>Update minimum distance</a:t>
            </a:r>
            <a:endParaRPr sz="1000"/>
          </a:p>
        </p:txBody>
      </p:sp>
      <p:sp>
        <p:nvSpPr>
          <p:cNvPr id="470" name="Google Shape;470;p38"/>
          <p:cNvSpPr/>
          <p:nvPr/>
        </p:nvSpPr>
        <p:spPr>
          <a:xfrm>
            <a:off x="2930214" y="3384849"/>
            <a:ext cx="1489500" cy="1085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FIND</a:t>
            </a:r>
            <a:r>
              <a:rPr b="1" lang="ko" sz="1000"/>
              <a:t> module</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rPr lang="ko" sz="1000"/>
              <a:t>Find Next node</a:t>
            </a:r>
            <a:endParaRPr sz="1000"/>
          </a:p>
          <a:p>
            <a:pPr indent="0" lvl="0" marL="0" rtl="0" algn="ctr">
              <a:spcBef>
                <a:spcPts val="0"/>
              </a:spcBef>
              <a:spcAft>
                <a:spcPts val="0"/>
              </a:spcAft>
              <a:buNone/>
            </a:pPr>
            <a:r>
              <a:rPr lang="ko" sz="1000"/>
              <a:t>and Indicate visit nodes</a:t>
            </a:r>
            <a:endParaRPr sz="1000"/>
          </a:p>
          <a:p>
            <a:pPr indent="0" lvl="0" marL="0" rtl="0" algn="l">
              <a:spcBef>
                <a:spcPts val="0"/>
              </a:spcBef>
              <a:spcAft>
                <a:spcPts val="0"/>
              </a:spcAft>
              <a:buNone/>
            </a:pPr>
            <a:r>
              <a:t/>
            </a:r>
            <a:endParaRPr sz="1000"/>
          </a:p>
        </p:txBody>
      </p:sp>
      <p:cxnSp>
        <p:nvCxnSpPr>
          <p:cNvPr id="471" name="Google Shape;471;p38"/>
          <p:cNvCxnSpPr>
            <a:stCxn id="465" idx="3"/>
            <a:endCxn id="469" idx="1"/>
          </p:cNvCxnSpPr>
          <p:nvPr/>
        </p:nvCxnSpPr>
        <p:spPr>
          <a:xfrm flipH="1" rot="10800000">
            <a:off x="2074916" y="2571209"/>
            <a:ext cx="855300" cy="63300"/>
          </a:xfrm>
          <a:prstGeom prst="straightConnector1">
            <a:avLst/>
          </a:prstGeom>
          <a:noFill/>
          <a:ln cap="flat" cmpd="sng" w="9525">
            <a:solidFill>
              <a:schemeClr val="dk2"/>
            </a:solidFill>
            <a:prstDash val="solid"/>
            <a:round/>
            <a:headEnd len="med" w="med" type="none"/>
            <a:tailEnd len="med" w="med" type="none"/>
          </a:ln>
        </p:spPr>
      </p:cxnSp>
      <p:cxnSp>
        <p:nvCxnSpPr>
          <p:cNvPr id="472" name="Google Shape;472;p38"/>
          <p:cNvCxnSpPr>
            <a:stCxn id="466" idx="3"/>
            <a:endCxn id="469" idx="1"/>
          </p:cNvCxnSpPr>
          <p:nvPr/>
        </p:nvCxnSpPr>
        <p:spPr>
          <a:xfrm flipH="1" rot="10800000">
            <a:off x="2078119" y="2571147"/>
            <a:ext cx="852000" cy="565200"/>
          </a:xfrm>
          <a:prstGeom prst="straightConnector1">
            <a:avLst/>
          </a:prstGeom>
          <a:noFill/>
          <a:ln cap="flat" cmpd="sng" w="9525">
            <a:solidFill>
              <a:schemeClr val="dk2"/>
            </a:solidFill>
            <a:prstDash val="solid"/>
            <a:round/>
            <a:headEnd len="med" w="med" type="none"/>
            <a:tailEnd len="med" w="med" type="triangle"/>
          </a:ln>
        </p:spPr>
      </p:cxnSp>
      <p:cxnSp>
        <p:nvCxnSpPr>
          <p:cNvPr id="473" name="Google Shape;473;p38"/>
          <p:cNvCxnSpPr>
            <a:stCxn id="467" idx="3"/>
            <a:endCxn id="469" idx="1"/>
          </p:cNvCxnSpPr>
          <p:nvPr/>
        </p:nvCxnSpPr>
        <p:spPr>
          <a:xfrm flipH="1" rot="10800000">
            <a:off x="2074916" y="2571263"/>
            <a:ext cx="855300" cy="1026600"/>
          </a:xfrm>
          <a:prstGeom prst="straightConnector1">
            <a:avLst/>
          </a:prstGeom>
          <a:noFill/>
          <a:ln cap="flat" cmpd="sng" w="9525">
            <a:solidFill>
              <a:schemeClr val="dk2"/>
            </a:solidFill>
            <a:prstDash val="solid"/>
            <a:round/>
            <a:headEnd len="med" w="med" type="none"/>
            <a:tailEnd len="med" w="med" type="none"/>
          </a:ln>
        </p:spPr>
      </p:cxnSp>
      <p:cxnSp>
        <p:nvCxnSpPr>
          <p:cNvPr id="474" name="Google Shape;474;p38"/>
          <p:cNvCxnSpPr>
            <a:stCxn id="470" idx="0"/>
            <a:endCxn id="469" idx="2"/>
          </p:cNvCxnSpPr>
          <p:nvPr/>
        </p:nvCxnSpPr>
        <p:spPr>
          <a:xfrm rot="10800000">
            <a:off x="3674964" y="3113949"/>
            <a:ext cx="0" cy="270900"/>
          </a:xfrm>
          <a:prstGeom prst="straightConnector1">
            <a:avLst/>
          </a:prstGeom>
          <a:noFill/>
          <a:ln cap="flat" cmpd="sng" w="9525">
            <a:solidFill>
              <a:schemeClr val="dk2"/>
            </a:solidFill>
            <a:prstDash val="solid"/>
            <a:round/>
            <a:headEnd len="med" w="med" type="none"/>
            <a:tailEnd len="med" w="med" type="triangle"/>
          </a:ln>
        </p:spPr>
      </p:cxnSp>
      <p:cxnSp>
        <p:nvCxnSpPr>
          <p:cNvPr id="475" name="Google Shape;475;p38"/>
          <p:cNvCxnSpPr>
            <a:stCxn id="470" idx="1"/>
            <a:endCxn id="468" idx="3"/>
          </p:cNvCxnSpPr>
          <p:nvPr/>
        </p:nvCxnSpPr>
        <p:spPr>
          <a:xfrm flipH="1">
            <a:off x="2074914" y="3927699"/>
            <a:ext cx="855300" cy="93000"/>
          </a:xfrm>
          <a:prstGeom prst="straightConnector1">
            <a:avLst/>
          </a:prstGeom>
          <a:noFill/>
          <a:ln cap="flat" cmpd="sng" w="9525">
            <a:solidFill>
              <a:schemeClr val="dk2"/>
            </a:solidFill>
            <a:prstDash val="solid"/>
            <a:round/>
            <a:headEnd len="med" w="med" type="triangle"/>
            <a:tailEnd len="med" w="med" type="triangle"/>
          </a:ln>
        </p:spPr>
      </p:cxnSp>
      <p:cxnSp>
        <p:nvCxnSpPr>
          <p:cNvPr id="476" name="Google Shape;476;p38"/>
          <p:cNvCxnSpPr>
            <a:stCxn id="469" idx="1"/>
            <a:endCxn id="468" idx="3"/>
          </p:cNvCxnSpPr>
          <p:nvPr/>
        </p:nvCxnSpPr>
        <p:spPr>
          <a:xfrm flipH="1">
            <a:off x="2074914" y="2571150"/>
            <a:ext cx="855300" cy="1449600"/>
          </a:xfrm>
          <a:prstGeom prst="straightConnector1">
            <a:avLst/>
          </a:prstGeom>
          <a:noFill/>
          <a:ln cap="flat" cmpd="sng" w="9525">
            <a:solidFill>
              <a:schemeClr val="dk2"/>
            </a:solidFill>
            <a:prstDash val="solid"/>
            <a:round/>
            <a:headEnd len="med" w="med" type="none"/>
            <a:tailEnd len="med" w="med" type="triangle"/>
          </a:ln>
        </p:spPr>
      </p:cxnSp>
      <p:sp>
        <p:nvSpPr>
          <p:cNvPr id="477" name="Google Shape;477;p38"/>
          <p:cNvSpPr/>
          <p:nvPr/>
        </p:nvSpPr>
        <p:spPr>
          <a:xfrm>
            <a:off x="4816050" y="902250"/>
            <a:ext cx="3947400" cy="39030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FIND module</a:t>
            </a:r>
            <a:endParaRPr/>
          </a:p>
        </p:txBody>
      </p:sp>
      <p:sp>
        <p:nvSpPr>
          <p:cNvPr id="478" name="Google Shape;478;p38"/>
          <p:cNvSpPr/>
          <p:nvPr/>
        </p:nvSpPr>
        <p:spPr>
          <a:xfrm>
            <a:off x="5304900" y="1567625"/>
            <a:ext cx="2969700" cy="1650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and FIND</a:t>
            </a:r>
            <a:endParaRPr sz="1000"/>
          </a:p>
        </p:txBody>
      </p:sp>
      <p:sp>
        <p:nvSpPr>
          <p:cNvPr id="479" name="Google Shape;479;p38"/>
          <p:cNvSpPr/>
          <p:nvPr/>
        </p:nvSpPr>
        <p:spPr>
          <a:xfrm>
            <a:off x="5304900" y="3405075"/>
            <a:ext cx="2969700" cy="12135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WRITE unit</a:t>
            </a:r>
            <a:endParaRPr sz="1000"/>
          </a:p>
          <a:p>
            <a:pPr indent="0" lvl="0" marL="0" rtl="0" algn="l">
              <a:spcBef>
                <a:spcPts val="0"/>
              </a:spcBef>
              <a:spcAft>
                <a:spcPts val="0"/>
              </a:spcAft>
              <a:buNone/>
            </a:pPr>
            <a:r>
              <a:rPr lang="ko" sz="1000"/>
              <a:t>Write</a:t>
            </a:r>
            <a:r>
              <a:rPr lang="ko" sz="1000"/>
              <a:t> the minimum distance data as visited(Checked) then send the minimum distance data to SSSP module to calculate the shorter path.</a:t>
            </a:r>
            <a:endParaRPr sz="1000"/>
          </a:p>
        </p:txBody>
      </p:sp>
      <p:sp>
        <p:nvSpPr>
          <p:cNvPr id="480" name="Google Shape;480;p38"/>
          <p:cNvSpPr/>
          <p:nvPr/>
        </p:nvSpPr>
        <p:spPr>
          <a:xfrm>
            <a:off x="5350850" y="1883100"/>
            <a:ext cx="13956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unit</a:t>
            </a:r>
            <a:endParaRPr sz="1000"/>
          </a:p>
          <a:p>
            <a:pPr indent="0" lvl="0" marL="0" rtl="0" algn="ctr">
              <a:spcBef>
                <a:spcPts val="0"/>
              </a:spcBef>
              <a:spcAft>
                <a:spcPts val="0"/>
              </a:spcAft>
              <a:buNone/>
            </a:pPr>
            <a:r>
              <a:t/>
            </a:r>
            <a:endParaRPr sz="1000"/>
          </a:p>
          <a:p>
            <a:pPr indent="0" lvl="0" marL="0" rtl="0" algn="l">
              <a:spcBef>
                <a:spcPts val="0"/>
              </a:spcBef>
              <a:spcAft>
                <a:spcPts val="0"/>
              </a:spcAft>
              <a:buNone/>
            </a:pPr>
            <a:r>
              <a:rPr lang="ko" sz="1000"/>
              <a:t>READ the Distance Data</a:t>
            </a:r>
            <a:endParaRPr sz="1000"/>
          </a:p>
        </p:txBody>
      </p:sp>
      <p:sp>
        <p:nvSpPr>
          <p:cNvPr id="481" name="Google Shape;481;p38"/>
          <p:cNvSpPr/>
          <p:nvPr/>
        </p:nvSpPr>
        <p:spPr>
          <a:xfrm>
            <a:off x="6889900" y="1883100"/>
            <a:ext cx="13407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FIND unit</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ko" sz="1000"/>
              <a:t>Find the minimum value</a:t>
            </a:r>
            <a:endParaRPr sz="1000"/>
          </a:p>
        </p:txBody>
      </p:sp>
      <p:sp>
        <p:nvSpPr>
          <p:cNvPr id="482" name="Google Shape;482;p38"/>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483" name="Google Shape;483;p38"/>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 - FIND module</a:t>
            </a:r>
            <a:endParaRPr sz="1800"/>
          </a:p>
          <a:p>
            <a:pPr indent="0" lvl="0" marL="0" rtl="0" algn="l">
              <a:spcBef>
                <a:spcPts val="0"/>
              </a:spcBef>
              <a:spcAft>
                <a:spcPts val="0"/>
              </a:spcAft>
              <a:buNone/>
            </a:pPr>
            <a:r>
              <a:t/>
            </a:r>
            <a:endParaRPr sz="1800"/>
          </a:p>
        </p:txBody>
      </p:sp>
      <p:sp>
        <p:nvSpPr>
          <p:cNvPr id="484" name="Google Shape;484;p38"/>
          <p:cNvSpPr txBox="1"/>
          <p:nvPr/>
        </p:nvSpPr>
        <p:spPr>
          <a:xfrm>
            <a:off x="556325" y="1251850"/>
            <a:ext cx="6237300" cy="7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Lato"/>
                <a:ea typeface="Lato"/>
                <a:cs typeface="Lato"/>
                <a:sym typeface="Lato"/>
              </a:rPr>
              <a:t>1) FIND module gets the signal from SSSP</a:t>
            </a:r>
            <a:endParaRPr>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39"/>
          <p:cNvSpPr/>
          <p:nvPr/>
        </p:nvSpPr>
        <p:spPr>
          <a:xfrm>
            <a:off x="729454" y="2028300"/>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490" name="Google Shape;490;p39"/>
          <p:cNvSpPr/>
          <p:nvPr/>
        </p:nvSpPr>
        <p:spPr>
          <a:xfrm>
            <a:off x="867116" y="2519609"/>
            <a:ext cx="1207800" cy="22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491" name="Google Shape;491;p39"/>
          <p:cNvSpPr/>
          <p:nvPr/>
        </p:nvSpPr>
        <p:spPr>
          <a:xfrm>
            <a:off x="870319" y="2888097"/>
            <a:ext cx="1207800" cy="496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492" name="Google Shape;492;p39"/>
          <p:cNvSpPr/>
          <p:nvPr/>
        </p:nvSpPr>
        <p:spPr>
          <a:xfrm>
            <a:off x="867116" y="3464063"/>
            <a:ext cx="1207800" cy="26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Mapping Data</a:t>
            </a:r>
            <a:endParaRPr sz="1000"/>
          </a:p>
        </p:txBody>
      </p:sp>
      <p:sp>
        <p:nvSpPr>
          <p:cNvPr id="493" name="Google Shape;493;p39"/>
          <p:cNvSpPr/>
          <p:nvPr/>
        </p:nvSpPr>
        <p:spPr>
          <a:xfrm>
            <a:off x="867116" y="3802301"/>
            <a:ext cx="1207800" cy="436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 Data</a:t>
            </a:r>
            <a:endParaRPr sz="1000"/>
          </a:p>
        </p:txBody>
      </p:sp>
      <p:sp>
        <p:nvSpPr>
          <p:cNvPr id="494" name="Google Shape;494;p39"/>
          <p:cNvSpPr/>
          <p:nvPr/>
        </p:nvSpPr>
        <p:spPr>
          <a:xfrm>
            <a:off x="2930214" y="2028300"/>
            <a:ext cx="1489500" cy="108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SSSP module</a:t>
            </a:r>
            <a:endParaRPr b="1" sz="1000"/>
          </a:p>
          <a:p>
            <a:pPr indent="0" lvl="0" marL="0" rtl="0" algn="ctr">
              <a:spcBef>
                <a:spcPts val="0"/>
              </a:spcBef>
              <a:spcAft>
                <a:spcPts val="0"/>
              </a:spcAft>
              <a:buNone/>
            </a:pPr>
            <a:r>
              <a:rPr lang="ko" sz="1000"/>
              <a:t>Find distance of all neighboring nodes,</a:t>
            </a:r>
            <a:endParaRPr sz="1000"/>
          </a:p>
          <a:p>
            <a:pPr indent="0" lvl="0" marL="0" rtl="0" algn="ctr">
              <a:spcBef>
                <a:spcPts val="0"/>
              </a:spcBef>
              <a:spcAft>
                <a:spcPts val="0"/>
              </a:spcAft>
              <a:buNone/>
            </a:pPr>
            <a:r>
              <a:rPr lang="ko" sz="1000"/>
              <a:t>Update minimum distance</a:t>
            </a:r>
            <a:endParaRPr sz="1000"/>
          </a:p>
        </p:txBody>
      </p:sp>
      <p:sp>
        <p:nvSpPr>
          <p:cNvPr id="495" name="Google Shape;495;p39"/>
          <p:cNvSpPr/>
          <p:nvPr/>
        </p:nvSpPr>
        <p:spPr>
          <a:xfrm>
            <a:off x="2930214" y="3384849"/>
            <a:ext cx="1489500" cy="1085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FIND</a:t>
            </a:r>
            <a:r>
              <a:rPr b="1" lang="ko" sz="1000"/>
              <a:t> module</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rPr lang="ko" sz="1000"/>
              <a:t>Find Next node</a:t>
            </a:r>
            <a:endParaRPr sz="1000"/>
          </a:p>
          <a:p>
            <a:pPr indent="0" lvl="0" marL="0" rtl="0" algn="ctr">
              <a:spcBef>
                <a:spcPts val="0"/>
              </a:spcBef>
              <a:spcAft>
                <a:spcPts val="0"/>
              </a:spcAft>
              <a:buNone/>
            </a:pPr>
            <a:r>
              <a:rPr lang="ko" sz="1000"/>
              <a:t>and Indicate visit nodes</a:t>
            </a:r>
            <a:endParaRPr sz="1000"/>
          </a:p>
          <a:p>
            <a:pPr indent="0" lvl="0" marL="0" rtl="0" algn="l">
              <a:spcBef>
                <a:spcPts val="0"/>
              </a:spcBef>
              <a:spcAft>
                <a:spcPts val="0"/>
              </a:spcAft>
              <a:buNone/>
            </a:pPr>
            <a:r>
              <a:t/>
            </a:r>
            <a:endParaRPr sz="1000"/>
          </a:p>
        </p:txBody>
      </p:sp>
      <p:cxnSp>
        <p:nvCxnSpPr>
          <p:cNvPr id="496" name="Google Shape;496;p39"/>
          <p:cNvCxnSpPr>
            <a:stCxn id="490" idx="3"/>
            <a:endCxn id="494" idx="1"/>
          </p:cNvCxnSpPr>
          <p:nvPr/>
        </p:nvCxnSpPr>
        <p:spPr>
          <a:xfrm flipH="1" rot="10800000">
            <a:off x="2074916" y="2571209"/>
            <a:ext cx="855300" cy="63300"/>
          </a:xfrm>
          <a:prstGeom prst="straightConnector1">
            <a:avLst/>
          </a:prstGeom>
          <a:noFill/>
          <a:ln cap="flat" cmpd="sng" w="9525">
            <a:solidFill>
              <a:schemeClr val="dk2"/>
            </a:solidFill>
            <a:prstDash val="solid"/>
            <a:round/>
            <a:headEnd len="med" w="med" type="none"/>
            <a:tailEnd len="med" w="med" type="none"/>
          </a:ln>
        </p:spPr>
      </p:cxnSp>
      <p:cxnSp>
        <p:nvCxnSpPr>
          <p:cNvPr id="497" name="Google Shape;497;p39"/>
          <p:cNvCxnSpPr>
            <a:stCxn id="491" idx="3"/>
            <a:endCxn id="494" idx="1"/>
          </p:cNvCxnSpPr>
          <p:nvPr/>
        </p:nvCxnSpPr>
        <p:spPr>
          <a:xfrm flipH="1" rot="10800000">
            <a:off x="2078119" y="2571147"/>
            <a:ext cx="852000" cy="565200"/>
          </a:xfrm>
          <a:prstGeom prst="straightConnector1">
            <a:avLst/>
          </a:prstGeom>
          <a:noFill/>
          <a:ln cap="flat" cmpd="sng" w="9525">
            <a:solidFill>
              <a:schemeClr val="dk2"/>
            </a:solidFill>
            <a:prstDash val="solid"/>
            <a:round/>
            <a:headEnd len="med" w="med" type="none"/>
            <a:tailEnd len="med" w="med" type="triangle"/>
          </a:ln>
        </p:spPr>
      </p:cxnSp>
      <p:cxnSp>
        <p:nvCxnSpPr>
          <p:cNvPr id="498" name="Google Shape;498;p39"/>
          <p:cNvCxnSpPr>
            <a:stCxn id="492" idx="3"/>
            <a:endCxn id="494" idx="1"/>
          </p:cNvCxnSpPr>
          <p:nvPr/>
        </p:nvCxnSpPr>
        <p:spPr>
          <a:xfrm flipH="1" rot="10800000">
            <a:off x="2074916" y="2571263"/>
            <a:ext cx="855300" cy="1026600"/>
          </a:xfrm>
          <a:prstGeom prst="straightConnector1">
            <a:avLst/>
          </a:prstGeom>
          <a:noFill/>
          <a:ln cap="flat" cmpd="sng" w="9525">
            <a:solidFill>
              <a:schemeClr val="dk2"/>
            </a:solidFill>
            <a:prstDash val="solid"/>
            <a:round/>
            <a:headEnd len="med" w="med" type="none"/>
            <a:tailEnd len="med" w="med" type="none"/>
          </a:ln>
        </p:spPr>
      </p:cxnSp>
      <p:cxnSp>
        <p:nvCxnSpPr>
          <p:cNvPr id="499" name="Google Shape;499;p39"/>
          <p:cNvCxnSpPr>
            <a:stCxn id="495" idx="0"/>
            <a:endCxn id="494" idx="2"/>
          </p:cNvCxnSpPr>
          <p:nvPr/>
        </p:nvCxnSpPr>
        <p:spPr>
          <a:xfrm rot="10800000">
            <a:off x="3674964" y="3113949"/>
            <a:ext cx="0" cy="270900"/>
          </a:xfrm>
          <a:prstGeom prst="straightConnector1">
            <a:avLst/>
          </a:prstGeom>
          <a:noFill/>
          <a:ln cap="flat" cmpd="sng" w="9525">
            <a:solidFill>
              <a:schemeClr val="dk2"/>
            </a:solidFill>
            <a:prstDash val="solid"/>
            <a:round/>
            <a:headEnd len="med" w="med" type="none"/>
            <a:tailEnd len="med" w="med" type="triangle"/>
          </a:ln>
        </p:spPr>
      </p:cxnSp>
      <p:cxnSp>
        <p:nvCxnSpPr>
          <p:cNvPr id="500" name="Google Shape;500;p39"/>
          <p:cNvCxnSpPr>
            <a:stCxn id="495" idx="1"/>
            <a:endCxn id="493" idx="3"/>
          </p:cNvCxnSpPr>
          <p:nvPr/>
        </p:nvCxnSpPr>
        <p:spPr>
          <a:xfrm flipH="1">
            <a:off x="2074914" y="3927699"/>
            <a:ext cx="855300" cy="93000"/>
          </a:xfrm>
          <a:prstGeom prst="straightConnector1">
            <a:avLst/>
          </a:prstGeom>
          <a:noFill/>
          <a:ln cap="flat" cmpd="sng" w="9525">
            <a:solidFill>
              <a:schemeClr val="dk1"/>
            </a:solidFill>
            <a:prstDash val="solid"/>
            <a:round/>
            <a:headEnd len="med" w="med" type="triangle"/>
            <a:tailEnd len="med" w="med" type="triangle"/>
          </a:ln>
        </p:spPr>
      </p:cxnSp>
      <p:cxnSp>
        <p:nvCxnSpPr>
          <p:cNvPr id="501" name="Google Shape;501;p39"/>
          <p:cNvCxnSpPr>
            <a:stCxn id="494" idx="1"/>
            <a:endCxn id="493" idx="3"/>
          </p:cNvCxnSpPr>
          <p:nvPr/>
        </p:nvCxnSpPr>
        <p:spPr>
          <a:xfrm flipH="1">
            <a:off x="2074914" y="2571150"/>
            <a:ext cx="855300" cy="1449600"/>
          </a:xfrm>
          <a:prstGeom prst="straightConnector1">
            <a:avLst/>
          </a:prstGeom>
          <a:noFill/>
          <a:ln cap="flat" cmpd="sng" w="9525">
            <a:solidFill>
              <a:schemeClr val="dk2"/>
            </a:solidFill>
            <a:prstDash val="solid"/>
            <a:round/>
            <a:headEnd len="med" w="med" type="none"/>
            <a:tailEnd len="med" w="med" type="triangle"/>
          </a:ln>
        </p:spPr>
      </p:cxnSp>
      <p:sp>
        <p:nvSpPr>
          <p:cNvPr id="502" name="Google Shape;502;p39"/>
          <p:cNvSpPr/>
          <p:nvPr/>
        </p:nvSpPr>
        <p:spPr>
          <a:xfrm>
            <a:off x="4816050" y="902250"/>
            <a:ext cx="3947400" cy="39030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FIND</a:t>
            </a:r>
            <a:r>
              <a:rPr lang="ko"/>
              <a:t> module</a:t>
            </a:r>
            <a:endParaRPr/>
          </a:p>
        </p:txBody>
      </p:sp>
      <p:sp>
        <p:nvSpPr>
          <p:cNvPr id="503" name="Google Shape;503;p39"/>
          <p:cNvSpPr/>
          <p:nvPr/>
        </p:nvSpPr>
        <p:spPr>
          <a:xfrm>
            <a:off x="5304900" y="1567625"/>
            <a:ext cx="2969700" cy="1650600"/>
          </a:xfrm>
          <a:prstGeom prst="rect">
            <a:avLst/>
          </a:prstGeom>
          <a:solidFill>
            <a:schemeClr val="dk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and FIND</a:t>
            </a:r>
            <a:endParaRPr sz="1000"/>
          </a:p>
        </p:txBody>
      </p:sp>
      <p:sp>
        <p:nvSpPr>
          <p:cNvPr id="504" name="Google Shape;504;p39"/>
          <p:cNvSpPr/>
          <p:nvPr/>
        </p:nvSpPr>
        <p:spPr>
          <a:xfrm>
            <a:off x="5304900" y="3405075"/>
            <a:ext cx="2969700" cy="12135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WRITE unit</a:t>
            </a:r>
            <a:endParaRPr sz="1000"/>
          </a:p>
          <a:p>
            <a:pPr indent="0" lvl="0" marL="0" rtl="0" algn="l">
              <a:spcBef>
                <a:spcPts val="0"/>
              </a:spcBef>
              <a:spcAft>
                <a:spcPts val="0"/>
              </a:spcAft>
              <a:buNone/>
            </a:pPr>
            <a:r>
              <a:rPr lang="ko" sz="1000"/>
              <a:t>write the minimum distance data as visited(Checked) then send the minimum distance data to SSSP module to calculate the shorter path.</a:t>
            </a:r>
            <a:endParaRPr sz="1000"/>
          </a:p>
        </p:txBody>
      </p:sp>
      <p:sp>
        <p:nvSpPr>
          <p:cNvPr id="505" name="Google Shape;505;p39"/>
          <p:cNvSpPr/>
          <p:nvPr/>
        </p:nvSpPr>
        <p:spPr>
          <a:xfrm>
            <a:off x="5350850" y="1883100"/>
            <a:ext cx="13956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unit</a:t>
            </a:r>
            <a:endParaRPr sz="1000"/>
          </a:p>
          <a:p>
            <a:pPr indent="0" lvl="0" marL="0" rtl="0" algn="ctr">
              <a:spcBef>
                <a:spcPts val="0"/>
              </a:spcBef>
              <a:spcAft>
                <a:spcPts val="0"/>
              </a:spcAft>
              <a:buNone/>
            </a:pPr>
            <a:r>
              <a:t/>
            </a:r>
            <a:endParaRPr sz="1000"/>
          </a:p>
          <a:p>
            <a:pPr indent="0" lvl="0" marL="0" rtl="0" algn="l">
              <a:spcBef>
                <a:spcPts val="0"/>
              </a:spcBef>
              <a:spcAft>
                <a:spcPts val="0"/>
              </a:spcAft>
              <a:buNone/>
            </a:pPr>
            <a:r>
              <a:rPr lang="ko" sz="1000"/>
              <a:t>READ the Distance Data</a:t>
            </a:r>
            <a:endParaRPr sz="1000"/>
          </a:p>
        </p:txBody>
      </p:sp>
      <p:sp>
        <p:nvSpPr>
          <p:cNvPr id="506" name="Google Shape;506;p39"/>
          <p:cNvSpPr/>
          <p:nvPr/>
        </p:nvSpPr>
        <p:spPr>
          <a:xfrm>
            <a:off x="6889900" y="1883100"/>
            <a:ext cx="13407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FIND unit</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ko" sz="1000"/>
              <a:t>Find the minimum value</a:t>
            </a:r>
            <a:endParaRPr sz="1000"/>
          </a:p>
        </p:txBody>
      </p:sp>
      <p:sp>
        <p:nvSpPr>
          <p:cNvPr id="507" name="Google Shape;507;p39"/>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508" name="Google Shape;508;p39"/>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 - FIND module</a:t>
            </a:r>
            <a:endParaRPr sz="1800"/>
          </a:p>
          <a:p>
            <a:pPr indent="0" lvl="0" marL="0" rtl="0" algn="l">
              <a:spcBef>
                <a:spcPts val="0"/>
              </a:spcBef>
              <a:spcAft>
                <a:spcPts val="0"/>
              </a:spcAft>
              <a:buNone/>
            </a:pPr>
            <a:r>
              <a:t/>
            </a:r>
            <a:endParaRPr sz="1800"/>
          </a:p>
        </p:txBody>
      </p:sp>
      <p:sp>
        <p:nvSpPr>
          <p:cNvPr id="509" name="Google Shape;509;p39"/>
          <p:cNvSpPr txBox="1"/>
          <p:nvPr/>
        </p:nvSpPr>
        <p:spPr>
          <a:xfrm>
            <a:off x="556325" y="1251850"/>
            <a:ext cx="6237300" cy="7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Lato"/>
                <a:ea typeface="Lato"/>
                <a:cs typeface="Lato"/>
                <a:sym typeface="Lato"/>
              </a:rPr>
              <a:t>2</a:t>
            </a:r>
            <a:r>
              <a:rPr lang="ko">
                <a:latin typeface="Lato"/>
                <a:ea typeface="Lato"/>
                <a:cs typeface="Lato"/>
                <a:sym typeface="Lato"/>
              </a:rPr>
              <a:t>) It explore all Distance Data.</a:t>
            </a:r>
            <a:endParaRPr>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40"/>
          <p:cNvSpPr/>
          <p:nvPr/>
        </p:nvSpPr>
        <p:spPr>
          <a:xfrm>
            <a:off x="2778125" y="2246675"/>
            <a:ext cx="3591600" cy="2407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0"/>
          <p:cNvSpPr/>
          <p:nvPr/>
        </p:nvSpPr>
        <p:spPr>
          <a:xfrm>
            <a:off x="3295100" y="2246675"/>
            <a:ext cx="507900" cy="2407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0"/>
          <p:cNvSpPr/>
          <p:nvPr/>
        </p:nvSpPr>
        <p:spPr>
          <a:xfrm>
            <a:off x="4319900" y="2246675"/>
            <a:ext cx="507900" cy="2407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0"/>
          <p:cNvSpPr/>
          <p:nvPr/>
        </p:nvSpPr>
        <p:spPr>
          <a:xfrm>
            <a:off x="5344700" y="2246675"/>
            <a:ext cx="507900" cy="2407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0"/>
          <p:cNvSpPr/>
          <p:nvPr/>
        </p:nvSpPr>
        <p:spPr>
          <a:xfrm>
            <a:off x="5344688" y="4290275"/>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Find</a:t>
            </a:r>
            <a:endParaRPr/>
          </a:p>
        </p:txBody>
      </p:sp>
      <p:sp>
        <p:nvSpPr>
          <p:cNvPr id="519" name="Google Shape;519;p40"/>
          <p:cNvSpPr/>
          <p:nvPr/>
        </p:nvSpPr>
        <p:spPr>
          <a:xfrm>
            <a:off x="2778113" y="2246675"/>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Read</a:t>
            </a:r>
            <a:endParaRPr/>
          </a:p>
        </p:txBody>
      </p:sp>
      <p:sp>
        <p:nvSpPr>
          <p:cNvPr id="520" name="Google Shape;520;p40"/>
          <p:cNvSpPr/>
          <p:nvPr/>
        </p:nvSpPr>
        <p:spPr>
          <a:xfrm>
            <a:off x="3295088" y="2655275"/>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Find</a:t>
            </a:r>
            <a:endParaRPr/>
          </a:p>
        </p:txBody>
      </p:sp>
      <p:sp>
        <p:nvSpPr>
          <p:cNvPr id="521" name="Google Shape;521;p40"/>
          <p:cNvSpPr/>
          <p:nvPr/>
        </p:nvSpPr>
        <p:spPr>
          <a:xfrm>
            <a:off x="3802913" y="3063875"/>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Read</a:t>
            </a:r>
            <a:endParaRPr/>
          </a:p>
        </p:txBody>
      </p:sp>
      <p:sp>
        <p:nvSpPr>
          <p:cNvPr id="522" name="Google Shape;522;p40"/>
          <p:cNvSpPr/>
          <p:nvPr/>
        </p:nvSpPr>
        <p:spPr>
          <a:xfrm>
            <a:off x="4319888" y="3472475"/>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Find</a:t>
            </a:r>
            <a:endParaRPr/>
          </a:p>
        </p:txBody>
      </p:sp>
      <p:sp>
        <p:nvSpPr>
          <p:cNvPr id="523" name="Google Shape;523;p40"/>
          <p:cNvSpPr/>
          <p:nvPr/>
        </p:nvSpPr>
        <p:spPr>
          <a:xfrm>
            <a:off x="4827713" y="3881675"/>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Read</a:t>
            </a:r>
            <a:endParaRPr/>
          </a:p>
        </p:txBody>
      </p:sp>
      <p:sp>
        <p:nvSpPr>
          <p:cNvPr id="524" name="Google Shape;524;p40"/>
          <p:cNvSpPr/>
          <p:nvPr/>
        </p:nvSpPr>
        <p:spPr>
          <a:xfrm>
            <a:off x="2750975" y="2000375"/>
            <a:ext cx="3645900" cy="202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0"/>
          <p:cNvSpPr txBox="1"/>
          <p:nvPr/>
        </p:nvSpPr>
        <p:spPr>
          <a:xfrm>
            <a:off x="2108650" y="1919225"/>
            <a:ext cx="768300" cy="36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Time</a:t>
            </a:r>
            <a:endParaRPr sz="1000">
              <a:latin typeface="Lato"/>
              <a:ea typeface="Lato"/>
              <a:cs typeface="Lato"/>
              <a:sym typeface="Lato"/>
            </a:endParaRPr>
          </a:p>
        </p:txBody>
      </p:sp>
      <p:cxnSp>
        <p:nvCxnSpPr>
          <p:cNvPr id="526" name="Google Shape;526;p40"/>
          <p:cNvCxnSpPr/>
          <p:nvPr/>
        </p:nvCxnSpPr>
        <p:spPr>
          <a:xfrm>
            <a:off x="3295100" y="1981713"/>
            <a:ext cx="0" cy="137100"/>
          </a:xfrm>
          <a:prstGeom prst="straightConnector1">
            <a:avLst/>
          </a:prstGeom>
          <a:noFill/>
          <a:ln cap="flat" cmpd="sng" w="9525">
            <a:solidFill>
              <a:schemeClr val="dk2"/>
            </a:solidFill>
            <a:prstDash val="solid"/>
            <a:round/>
            <a:headEnd len="med" w="med" type="none"/>
            <a:tailEnd len="med" w="med" type="none"/>
          </a:ln>
        </p:spPr>
      </p:cxnSp>
      <p:cxnSp>
        <p:nvCxnSpPr>
          <p:cNvPr id="527" name="Google Shape;527;p40"/>
          <p:cNvCxnSpPr/>
          <p:nvPr/>
        </p:nvCxnSpPr>
        <p:spPr>
          <a:xfrm>
            <a:off x="3807500" y="1981700"/>
            <a:ext cx="0" cy="137100"/>
          </a:xfrm>
          <a:prstGeom prst="straightConnector1">
            <a:avLst/>
          </a:prstGeom>
          <a:noFill/>
          <a:ln cap="flat" cmpd="sng" w="9525">
            <a:solidFill>
              <a:schemeClr val="dk2"/>
            </a:solidFill>
            <a:prstDash val="solid"/>
            <a:round/>
            <a:headEnd len="med" w="med" type="none"/>
            <a:tailEnd len="med" w="med" type="none"/>
          </a:ln>
        </p:spPr>
      </p:cxnSp>
      <p:cxnSp>
        <p:nvCxnSpPr>
          <p:cNvPr id="528" name="Google Shape;528;p40"/>
          <p:cNvCxnSpPr/>
          <p:nvPr/>
        </p:nvCxnSpPr>
        <p:spPr>
          <a:xfrm>
            <a:off x="4315325" y="1981713"/>
            <a:ext cx="0" cy="137100"/>
          </a:xfrm>
          <a:prstGeom prst="straightConnector1">
            <a:avLst/>
          </a:prstGeom>
          <a:noFill/>
          <a:ln cap="flat" cmpd="sng" w="9525">
            <a:solidFill>
              <a:schemeClr val="dk2"/>
            </a:solidFill>
            <a:prstDash val="solid"/>
            <a:round/>
            <a:headEnd len="med" w="med" type="none"/>
            <a:tailEnd len="med" w="med" type="none"/>
          </a:ln>
        </p:spPr>
      </p:cxnSp>
      <p:cxnSp>
        <p:nvCxnSpPr>
          <p:cNvPr id="529" name="Google Shape;529;p40"/>
          <p:cNvCxnSpPr/>
          <p:nvPr/>
        </p:nvCxnSpPr>
        <p:spPr>
          <a:xfrm>
            <a:off x="4832300" y="1981700"/>
            <a:ext cx="0" cy="137100"/>
          </a:xfrm>
          <a:prstGeom prst="straightConnector1">
            <a:avLst/>
          </a:prstGeom>
          <a:noFill/>
          <a:ln cap="flat" cmpd="sng" w="9525">
            <a:solidFill>
              <a:schemeClr val="dk2"/>
            </a:solidFill>
            <a:prstDash val="solid"/>
            <a:round/>
            <a:headEnd len="med" w="med" type="none"/>
            <a:tailEnd len="med" w="med" type="none"/>
          </a:ln>
        </p:spPr>
      </p:cxnSp>
      <p:cxnSp>
        <p:nvCxnSpPr>
          <p:cNvPr id="530" name="Google Shape;530;p40"/>
          <p:cNvCxnSpPr/>
          <p:nvPr/>
        </p:nvCxnSpPr>
        <p:spPr>
          <a:xfrm>
            <a:off x="5340125" y="1981713"/>
            <a:ext cx="0" cy="137100"/>
          </a:xfrm>
          <a:prstGeom prst="straightConnector1">
            <a:avLst/>
          </a:prstGeom>
          <a:noFill/>
          <a:ln cap="flat" cmpd="sng" w="9525">
            <a:solidFill>
              <a:schemeClr val="dk2"/>
            </a:solidFill>
            <a:prstDash val="solid"/>
            <a:round/>
            <a:headEnd len="med" w="med" type="none"/>
            <a:tailEnd len="med" w="med" type="none"/>
          </a:ln>
        </p:spPr>
      </p:cxnSp>
      <p:cxnSp>
        <p:nvCxnSpPr>
          <p:cNvPr id="531" name="Google Shape;531;p40"/>
          <p:cNvCxnSpPr/>
          <p:nvPr/>
        </p:nvCxnSpPr>
        <p:spPr>
          <a:xfrm>
            <a:off x="5857100" y="1981700"/>
            <a:ext cx="0" cy="137100"/>
          </a:xfrm>
          <a:prstGeom prst="straightConnector1">
            <a:avLst/>
          </a:prstGeom>
          <a:noFill/>
          <a:ln cap="flat" cmpd="sng" w="9525">
            <a:solidFill>
              <a:schemeClr val="dk2"/>
            </a:solidFill>
            <a:prstDash val="solid"/>
            <a:round/>
            <a:headEnd len="med" w="med" type="none"/>
            <a:tailEnd len="med" w="med" type="none"/>
          </a:ln>
        </p:spPr>
      </p:cxnSp>
      <p:sp>
        <p:nvSpPr>
          <p:cNvPr id="532" name="Google Shape;532;p40"/>
          <p:cNvSpPr txBox="1"/>
          <p:nvPr/>
        </p:nvSpPr>
        <p:spPr>
          <a:xfrm>
            <a:off x="3100625" y="1655375"/>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1 </a:t>
            </a:r>
            <a:r>
              <a:rPr lang="ko" sz="1000">
                <a:latin typeface="Lato"/>
                <a:ea typeface="Lato"/>
                <a:cs typeface="Lato"/>
                <a:sym typeface="Lato"/>
              </a:rPr>
              <a:t>µs</a:t>
            </a:r>
            <a:endParaRPr sz="1000">
              <a:latin typeface="Lato"/>
              <a:ea typeface="Lato"/>
              <a:cs typeface="Lato"/>
              <a:sym typeface="Lato"/>
            </a:endParaRPr>
          </a:p>
        </p:txBody>
      </p:sp>
      <p:sp>
        <p:nvSpPr>
          <p:cNvPr id="533" name="Google Shape;533;p40"/>
          <p:cNvSpPr txBox="1"/>
          <p:nvPr/>
        </p:nvSpPr>
        <p:spPr>
          <a:xfrm>
            <a:off x="3589100" y="1655375"/>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2 </a:t>
            </a:r>
            <a:r>
              <a:rPr lang="ko" sz="1000">
                <a:latin typeface="Lato"/>
                <a:ea typeface="Lato"/>
                <a:cs typeface="Lato"/>
                <a:sym typeface="Lato"/>
              </a:rPr>
              <a:t>µs</a:t>
            </a:r>
            <a:endParaRPr sz="1000">
              <a:latin typeface="Lato"/>
              <a:ea typeface="Lato"/>
              <a:cs typeface="Lato"/>
              <a:sym typeface="Lato"/>
            </a:endParaRPr>
          </a:p>
        </p:txBody>
      </p:sp>
      <p:sp>
        <p:nvSpPr>
          <p:cNvPr id="534" name="Google Shape;534;p40"/>
          <p:cNvSpPr txBox="1"/>
          <p:nvPr/>
        </p:nvSpPr>
        <p:spPr>
          <a:xfrm>
            <a:off x="4077575" y="1655375"/>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3</a:t>
            </a:r>
            <a:r>
              <a:rPr lang="ko" sz="1000">
                <a:latin typeface="Lato"/>
                <a:ea typeface="Lato"/>
                <a:cs typeface="Lato"/>
                <a:sym typeface="Lato"/>
              </a:rPr>
              <a:t> </a:t>
            </a:r>
            <a:r>
              <a:rPr lang="ko" sz="1000">
                <a:latin typeface="Lato"/>
                <a:ea typeface="Lato"/>
                <a:cs typeface="Lato"/>
                <a:sym typeface="Lato"/>
              </a:rPr>
              <a:t>µs</a:t>
            </a:r>
            <a:endParaRPr sz="1000">
              <a:latin typeface="Lato"/>
              <a:ea typeface="Lato"/>
              <a:cs typeface="Lato"/>
              <a:sym typeface="Lato"/>
            </a:endParaRPr>
          </a:p>
        </p:txBody>
      </p:sp>
      <p:sp>
        <p:nvSpPr>
          <p:cNvPr id="535" name="Google Shape;535;p40"/>
          <p:cNvSpPr txBox="1"/>
          <p:nvPr/>
        </p:nvSpPr>
        <p:spPr>
          <a:xfrm>
            <a:off x="4613900" y="1655375"/>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4</a:t>
            </a:r>
            <a:r>
              <a:rPr lang="ko" sz="1000">
                <a:latin typeface="Lato"/>
                <a:ea typeface="Lato"/>
                <a:cs typeface="Lato"/>
                <a:sym typeface="Lato"/>
              </a:rPr>
              <a:t> </a:t>
            </a:r>
            <a:r>
              <a:rPr lang="ko" sz="1000">
                <a:latin typeface="Lato"/>
                <a:ea typeface="Lato"/>
                <a:cs typeface="Lato"/>
                <a:sym typeface="Lato"/>
              </a:rPr>
              <a:t>µs</a:t>
            </a:r>
            <a:endParaRPr sz="1000">
              <a:latin typeface="Lato"/>
              <a:ea typeface="Lato"/>
              <a:cs typeface="Lato"/>
              <a:sym typeface="Lato"/>
            </a:endParaRPr>
          </a:p>
        </p:txBody>
      </p:sp>
      <p:sp>
        <p:nvSpPr>
          <p:cNvPr id="536" name="Google Shape;536;p40"/>
          <p:cNvSpPr txBox="1"/>
          <p:nvPr/>
        </p:nvSpPr>
        <p:spPr>
          <a:xfrm>
            <a:off x="5121725" y="1655375"/>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5</a:t>
            </a:r>
            <a:r>
              <a:rPr lang="ko" sz="1000">
                <a:latin typeface="Lato"/>
                <a:ea typeface="Lato"/>
                <a:cs typeface="Lato"/>
                <a:sym typeface="Lato"/>
              </a:rPr>
              <a:t> </a:t>
            </a:r>
            <a:r>
              <a:rPr lang="ko" sz="1000">
                <a:latin typeface="Lato"/>
                <a:ea typeface="Lato"/>
                <a:cs typeface="Lato"/>
                <a:sym typeface="Lato"/>
              </a:rPr>
              <a:t>µs</a:t>
            </a:r>
            <a:endParaRPr sz="1000">
              <a:latin typeface="Lato"/>
              <a:ea typeface="Lato"/>
              <a:cs typeface="Lato"/>
              <a:sym typeface="Lato"/>
            </a:endParaRPr>
          </a:p>
        </p:txBody>
      </p:sp>
      <p:sp>
        <p:nvSpPr>
          <p:cNvPr id="537" name="Google Shape;537;p40"/>
          <p:cNvSpPr txBox="1"/>
          <p:nvPr/>
        </p:nvSpPr>
        <p:spPr>
          <a:xfrm>
            <a:off x="5629550" y="1655375"/>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6</a:t>
            </a:r>
            <a:r>
              <a:rPr lang="ko" sz="1000">
                <a:latin typeface="Lato"/>
                <a:ea typeface="Lato"/>
                <a:cs typeface="Lato"/>
                <a:sym typeface="Lato"/>
              </a:rPr>
              <a:t> </a:t>
            </a:r>
            <a:r>
              <a:rPr lang="ko" sz="1000">
                <a:latin typeface="Lato"/>
                <a:ea typeface="Lato"/>
                <a:cs typeface="Lato"/>
                <a:sym typeface="Lato"/>
              </a:rPr>
              <a:t>µs</a:t>
            </a:r>
            <a:endParaRPr sz="1000">
              <a:latin typeface="Lato"/>
              <a:ea typeface="Lato"/>
              <a:cs typeface="Lato"/>
              <a:sym typeface="Lato"/>
            </a:endParaRPr>
          </a:p>
        </p:txBody>
      </p:sp>
      <p:sp>
        <p:nvSpPr>
          <p:cNvPr id="538" name="Google Shape;538;p40"/>
          <p:cNvSpPr txBox="1"/>
          <p:nvPr/>
        </p:nvSpPr>
        <p:spPr>
          <a:xfrm>
            <a:off x="277775" y="1315775"/>
            <a:ext cx="2282700" cy="88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Lato"/>
                <a:ea typeface="Lato"/>
                <a:cs typeface="Lato"/>
                <a:sym typeface="Lato"/>
              </a:rPr>
              <a:t>Parallelized structure of find module(Read &amp; Find)</a:t>
            </a:r>
            <a:endParaRPr>
              <a:latin typeface="Lato"/>
              <a:ea typeface="Lato"/>
              <a:cs typeface="Lato"/>
              <a:sym typeface="Lato"/>
            </a:endParaRPr>
          </a:p>
        </p:txBody>
      </p:sp>
      <p:sp>
        <p:nvSpPr>
          <p:cNvPr id="539" name="Google Shape;539;p40"/>
          <p:cNvSpPr/>
          <p:nvPr/>
        </p:nvSpPr>
        <p:spPr>
          <a:xfrm>
            <a:off x="6127175" y="51250"/>
            <a:ext cx="2969700" cy="1650600"/>
          </a:xfrm>
          <a:prstGeom prst="rect">
            <a:avLst/>
          </a:prstGeom>
          <a:solidFill>
            <a:schemeClr val="dk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and FIND</a:t>
            </a:r>
            <a:endParaRPr sz="1000"/>
          </a:p>
        </p:txBody>
      </p:sp>
      <p:sp>
        <p:nvSpPr>
          <p:cNvPr id="540" name="Google Shape;540;p40"/>
          <p:cNvSpPr/>
          <p:nvPr/>
        </p:nvSpPr>
        <p:spPr>
          <a:xfrm>
            <a:off x="6173125" y="366725"/>
            <a:ext cx="13956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unit</a:t>
            </a:r>
            <a:endParaRPr sz="1000"/>
          </a:p>
          <a:p>
            <a:pPr indent="0" lvl="0" marL="0" rtl="0" algn="ctr">
              <a:spcBef>
                <a:spcPts val="0"/>
              </a:spcBef>
              <a:spcAft>
                <a:spcPts val="0"/>
              </a:spcAft>
              <a:buNone/>
            </a:pPr>
            <a:r>
              <a:t/>
            </a:r>
            <a:endParaRPr sz="1000"/>
          </a:p>
          <a:p>
            <a:pPr indent="0" lvl="0" marL="0" rtl="0" algn="l">
              <a:spcBef>
                <a:spcPts val="0"/>
              </a:spcBef>
              <a:spcAft>
                <a:spcPts val="0"/>
              </a:spcAft>
              <a:buNone/>
            </a:pPr>
            <a:r>
              <a:rPr lang="ko" sz="1000"/>
              <a:t>READ the Distance Data</a:t>
            </a:r>
            <a:endParaRPr sz="1000"/>
          </a:p>
        </p:txBody>
      </p:sp>
      <p:sp>
        <p:nvSpPr>
          <p:cNvPr id="541" name="Google Shape;541;p40"/>
          <p:cNvSpPr/>
          <p:nvPr/>
        </p:nvSpPr>
        <p:spPr>
          <a:xfrm>
            <a:off x="7712175" y="366725"/>
            <a:ext cx="13407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FIND unit</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ko" sz="1000"/>
              <a:t>Find the minimum value</a:t>
            </a:r>
            <a:endParaRPr sz="1000"/>
          </a:p>
        </p:txBody>
      </p:sp>
      <p:sp>
        <p:nvSpPr>
          <p:cNvPr id="542" name="Google Shape;542;p40"/>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543" name="Google Shape;543;p40"/>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 - FIND module </a:t>
            </a:r>
            <a:r>
              <a:rPr lang="ko" sz="1800">
                <a:solidFill>
                  <a:schemeClr val="accent3"/>
                </a:solidFill>
              </a:rPr>
              <a:t>(Acceleration)</a:t>
            </a:r>
            <a:endParaRPr sz="1800">
              <a:solidFill>
                <a:schemeClr val="accent3"/>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41"/>
          <p:cNvSpPr/>
          <p:nvPr/>
        </p:nvSpPr>
        <p:spPr>
          <a:xfrm>
            <a:off x="729454" y="2028300"/>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549" name="Google Shape;549;p41"/>
          <p:cNvSpPr/>
          <p:nvPr/>
        </p:nvSpPr>
        <p:spPr>
          <a:xfrm>
            <a:off x="867116" y="2519609"/>
            <a:ext cx="1207800" cy="22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550" name="Google Shape;550;p41"/>
          <p:cNvSpPr/>
          <p:nvPr/>
        </p:nvSpPr>
        <p:spPr>
          <a:xfrm>
            <a:off x="870319" y="2888097"/>
            <a:ext cx="1207800" cy="496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551" name="Google Shape;551;p41"/>
          <p:cNvSpPr/>
          <p:nvPr/>
        </p:nvSpPr>
        <p:spPr>
          <a:xfrm>
            <a:off x="867116" y="3464063"/>
            <a:ext cx="1207800" cy="26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Address Map</a:t>
            </a:r>
            <a:endParaRPr sz="1000"/>
          </a:p>
        </p:txBody>
      </p:sp>
      <p:sp>
        <p:nvSpPr>
          <p:cNvPr id="552" name="Google Shape;552;p41"/>
          <p:cNvSpPr/>
          <p:nvPr/>
        </p:nvSpPr>
        <p:spPr>
          <a:xfrm>
            <a:off x="867116" y="3802301"/>
            <a:ext cx="1207800" cy="436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 Result</a:t>
            </a:r>
            <a:endParaRPr sz="1000"/>
          </a:p>
        </p:txBody>
      </p:sp>
      <p:sp>
        <p:nvSpPr>
          <p:cNvPr id="553" name="Google Shape;553;p41"/>
          <p:cNvSpPr/>
          <p:nvPr/>
        </p:nvSpPr>
        <p:spPr>
          <a:xfrm>
            <a:off x="2930214" y="2028300"/>
            <a:ext cx="1489500" cy="108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SSSP module</a:t>
            </a:r>
            <a:endParaRPr b="1" sz="1000"/>
          </a:p>
          <a:p>
            <a:pPr indent="0" lvl="0" marL="0" rtl="0" algn="ctr">
              <a:spcBef>
                <a:spcPts val="0"/>
              </a:spcBef>
              <a:spcAft>
                <a:spcPts val="0"/>
              </a:spcAft>
              <a:buNone/>
            </a:pPr>
            <a:r>
              <a:rPr lang="ko" sz="1000"/>
              <a:t>Find distance of all neighboring nodes,</a:t>
            </a:r>
            <a:endParaRPr sz="1000"/>
          </a:p>
          <a:p>
            <a:pPr indent="0" lvl="0" marL="0" rtl="0" algn="ctr">
              <a:spcBef>
                <a:spcPts val="0"/>
              </a:spcBef>
              <a:spcAft>
                <a:spcPts val="0"/>
              </a:spcAft>
              <a:buNone/>
            </a:pPr>
            <a:r>
              <a:rPr lang="ko" sz="1000"/>
              <a:t>Update minimum distance</a:t>
            </a:r>
            <a:endParaRPr sz="1000"/>
          </a:p>
        </p:txBody>
      </p:sp>
      <p:sp>
        <p:nvSpPr>
          <p:cNvPr id="554" name="Google Shape;554;p41"/>
          <p:cNvSpPr/>
          <p:nvPr/>
        </p:nvSpPr>
        <p:spPr>
          <a:xfrm>
            <a:off x="2930214" y="3384849"/>
            <a:ext cx="1489500" cy="1085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FIND</a:t>
            </a:r>
            <a:r>
              <a:rPr b="1" lang="ko" sz="1000"/>
              <a:t> module</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rPr lang="ko" sz="1000"/>
              <a:t>Find Next node</a:t>
            </a:r>
            <a:endParaRPr sz="1000"/>
          </a:p>
          <a:p>
            <a:pPr indent="0" lvl="0" marL="0" rtl="0" algn="ctr">
              <a:spcBef>
                <a:spcPts val="0"/>
              </a:spcBef>
              <a:spcAft>
                <a:spcPts val="0"/>
              </a:spcAft>
              <a:buNone/>
            </a:pPr>
            <a:r>
              <a:rPr lang="ko" sz="1000"/>
              <a:t>and Indicate visit nodes</a:t>
            </a:r>
            <a:endParaRPr sz="1000"/>
          </a:p>
          <a:p>
            <a:pPr indent="0" lvl="0" marL="0" rtl="0" algn="l">
              <a:spcBef>
                <a:spcPts val="0"/>
              </a:spcBef>
              <a:spcAft>
                <a:spcPts val="0"/>
              </a:spcAft>
              <a:buNone/>
            </a:pPr>
            <a:r>
              <a:t/>
            </a:r>
            <a:endParaRPr sz="1000"/>
          </a:p>
        </p:txBody>
      </p:sp>
      <p:cxnSp>
        <p:nvCxnSpPr>
          <p:cNvPr id="555" name="Google Shape;555;p41"/>
          <p:cNvCxnSpPr>
            <a:stCxn id="549" idx="3"/>
            <a:endCxn id="553" idx="1"/>
          </p:cNvCxnSpPr>
          <p:nvPr/>
        </p:nvCxnSpPr>
        <p:spPr>
          <a:xfrm flipH="1" rot="10800000">
            <a:off x="2074916" y="2571209"/>
            <a:ext cx="855300" cy="63300"/>
          </a:xfrm>
          <a:prstGeom prst="straightConnector1">
            <a:avLst/>
          </a:prstGeom>
          <a:noFill/>
          <a:ln cap="flat" cmpd="sng" w="9525">
            <a:solidFill>
              <a:schemeClr val="dk2"/>
            </a:solidFill>
            <a:prstDash val="solid"/>
            <a:round/>
            <a:headEnd len="med" w="med" type="none"/>
            <a:tailEnd len="med" w="med" type="none"/>
          </a:ln>
        </p:spPr>
      </p:cxnSp>
      <p:cxnSp>
        <p:nvCxnSpPr>
          <p:cNvPr id="556" name="Google Shape;556;p41"/>
          <p:cNvCxnSpPr>
            <a:stCxn id="550" idx="3"/>
            <a:endCxn id="553" idx="1"/>
          </p:cNvCxnSpPr>
          <p:nvPr/>
        </p:nvCxnSpPr>
        <p:spPr>
          <a:xfrm flipH="1" rot="10800000">
            <a:off x="2078119" y="2571147"/>
            <a:ext cx="852000" cy="565200"/>
          </a:xfrm>
          <a:prstGeom prst="straightConnector1">
            <a:avLst/>
          </a:prstGeom>
          <a:noFill/>
          <a:ln cap="flat" cmpd="sng" w="9525">
            <a:solidFill>
              <a:schemeClr val="dk2"/>
            </a:solidFill>
            <a:prstDash val="solid"/>
            <a:round/>
            <a:headEnd len="med" w="med" type="none"/>
            <a:tailEnd len="med" w="med" type="triangle"/>
          </a:ln>
        </p:spPr>
      </p:cxnSp>
      <p:cxnSp>
        <p:nvCxnSpPr>
          <p:cNvPr id="557" name="Google Shape;557;p41"/>
          <p:cNvCxnSpPr>
            <a:stCxn id="551" idx="3"/>
            <a:endCxn id="553" idx="1"/>
          </p:cNvCxnSpPr>
          <p:nvPr/>
        </p:nvCxnSpPr>
        <p:spPr>
          <a:xfrm flipH="1" rot="10800000">
            <a:off x="2074916" y="2571263"/>
            <a:ext cx="855300" cy="1026600"/>
          </a:xfrm>
          <a:prstGeom prst="straightConnector1">
            <a:avLst/>
          </a:prstGeom>
          <a:noFill/>
          <a:ln cap="flat" cmpd="sng" w="9525">
            <a:solidFill>
              <a:schemeClr val="dk2"/>
            </a:solidFill>
            <a:prstDash val="solid"/>
            <a:round/>
            <a:headEnd len="med" w="med" type="none"/>
            <a:tailEnd len="med" w="med" type="none"/>
          </a:ln>
        </p:spPr>
      </p:cxnSp>
      <p:cxnSp>
        <p:nvCxnSpPr>
          <p:cNvPr id="558" name="Google Shape;558;p41"/>
          <p:cNvCxnSpPr>
            <a:stCxn id="554" idx="0"/>
            <a:endCxn id="553" idx="2"/>
          </p:cNvCxnSpPr>
          <p:nvPr/>
        </p:nvCxnSpPr>
        <p:spPr>
          <a:xfrm rot="10800000">
            <a:off x="3674964" y="3113949"/>
            <a:ext cx="0" cy="270900"/>
          </a:xfrm>
          <a:prstGeom prst="straightConnector1">
            <a:avLst/>
          </a:prstGeom>
          <a:noFill/>
          <a:ln cap="flat" cmpd="sng" w="9525">
            <a:solidFill>
              <a:schemeClr val="dk1"/>
            </a:solidFill>
            <a:prstDash val="solid"/>
            <a:round/>
            <a:headEnd len="med" w="med" type="none"/>
            <a:tailEnd len="med" w="med" type="triangle"/>
          </a:ln>
        </p:spPr>
      </p:cxnSp>
      <p:cxnSp>
        <p:nvCxnSpPr>
          <p:cNvPr id="559" name="Google Shape;559;p41"/>
          <p:cNvCxnSpPr>
            <a:stCxn id="554" idx="1"/>
            <a:endCxn id="552" idx="3"/>
          </p:cNvCxnSpPr>
          <p:nvPr/>
        </p:nvCxnSpPr>
        <p:spPr>
          <a:xfrm flipH="1">
            <a:off x="2074914" y="3927699"/>
            <a:ext cx="855300" cy="93000"/>
          </a:xfrm>
          <a:prstGeom prst="straightConnector1">
            <a:avLst/>
          </a:prstGeom>
          <a:noFill/>
          <a:ln cap="flat" cmpd="sng" w="9525">
            <a:solidFill>
              <a:schemeClr val="dk1"/>
            </a:solidFill>
            <a:prstDash val="solid"/>
            <a:round/>
            <a:headEnd len="med" w="med" type="triangle"/>
            <a:tailEnd len="med" w="med" type="triangle"/>
          </a:ln>
        </p:spPr>
      </p:cxnSp>
      <p:cxnSp>
        <p:nvCxnSpPr>
          <p:cNvPr id="560" name="Google Shape;560;p41"/>
          <p:cNvCxnSpPr>
            <a:stCxn id="553" idx="1"/>
            <a:endCxn id="552" idx="3"/>
          </p:cNvCxnSpPr>
          <p:nvPr/>
        </p:nvCxnSpPr>
        <p:spPr>
          <a:xfrm flipH="1">
            <a:off x="2074914" y="2571150"/>
            <a:ext cx="855300" cy="1449600"/>
          </a:xfrm>
          <a:prstGeom prst="straightConnector1">
            <a:avLst/>
          </a:prstGeom>
          <a:noFill/>
          <a:ln cap="flat" cmpd="sng" w="9525">
            <a:solidFill>
              <a:schemeClr val="dk2"/>
            </a:solidFill>
            <a:prstDash val="solid"/>
            <a:round/>
            <a:headEnd len="med" w="med" type="none"/>
            <a:tailEnd len="med" w="med" type="triangle"/>
          </a:ln>
        </p:spPr>
      </p:cxnSp>
      <p:sp>
        <p:nvSpPr>
          <p:cNvPr id="561" name="Google Shape;561;p41"/>
          <p:cNvSpPr/>
          <p:nvPr/>
        </p:nvSpPr>
        <p:spPr>
          <a:xfrm>
            <a:off x="4784650" y="902250"/>
            <a:ext cx="3947400" cy="39030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FIND</a:t>
            </a:r>
            <a:r>
              <a:rPr lang="ko"/>
              <a:t> module</a:t>
            </a:r>
            <a:endParaRPr/>
          </a:p>
        </p:txBody>
      </p:sp>
      <p:sp>
        <p:nvSpPr>
          <p:cNvPr id="562" name="Google Shape;562;p41"/>
          <p:cNvSpPr/>
          <p:nvPr/>
        </p:nvSpPr>
        <p:spPr>
          <a:xfrm>
            <a:off x="5304900" y="1567625"/>
            <a:ext cx="2969700" cy="1650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and FIND</a:t>
            </a:r>
            <a:endParaRPr sz="1000"/>
          </a:p>
        </p:txBody>
      </p:sp>
      <p:sp>
        <p:nvSpPr>
          <p:cNvPr id="563" name="Google Shape;563;p41"/>
          <p:cNvSpPr/>
          <p:nvPr/>
        </p:nvSpPr>
        <p:spPr>
          <a:xfrm>
            <a:off x="5304900" y="3405075"/>
            <a:ext cx="2969700" cy="1213500"/>
          </a:xfrm>
          <a:prstGeom prst="rect">
            <a:avLst/>
          </a:prstGeom>
          <a:solidFill>
            <a:schemeClr val="dk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WRITE unit</a:t>
            </a:r>
            <a:endParaRPr sz="1000"/>
          </a:p>
          <a:p>
            <a:pPr indent="0" lvl="0" marL="0" rtl="0" algn="l">
              <a:spcBef>
                <a:spcPts val="0"/>
              </a:spcBef>
              <a:spcAft>
                <a:spcPts val="0"/>
              </a:spcAft>
              <a:buNone/>
            </a:pPr>
            <a:r>
              <a:rPr lang="ko" sz="1000"/>
              <a:t>write the minimum distance data as visited(Checked) then send the minimum distance data to SSSP module to calculate the shorter path.</a:t>
            </a:r>
            <a:endParaRPr sz="1000"/>
          </a:p>
        </p:txBody>
      </p:sp>
      <p:sp>
        <p:nvSpPr>
          <p:cNvPr id="564" name="Google Shape;564;p41"/>
          <p:cNvSpPr/>
          <p:nvPr/>
        </p:nvSpPr>
        <p:spPr>
          <a:xfrm>
            <a:off x="5350850" y="1883100"/>
            <a:ext cx="13956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unit</a:t>
            </a:r>
            <a:endParaRPr sz="1000"/>
          </a:p>
          <a:p>
            <a:pPr indent="0" lvl="0" marL="0" rtl="0" algn="ctr">
              <a:spcBef>
                <a:spcPts val="0"/>
              </a:spcBef>
              <a:spcAft>
                <a:spcPts val="0"/>
              </a:spcAft>
              <a:buNone/>
            </a:pPr>
            <a:r>
              <a:t/>
            </a:r>
            <a:endParaRPr sz="1000"/>
          </a:p>
          <a:p>
            <a:pPr indent="0" lvl="0" marL="0" rtl="0" algn="l">
              <a:spcBef>
                <a:spcPts val="0"/>
              </a:spcBef>
              <a:spcAft>
                <a:spcPts val="0"/>
              </a:spcAft>
              <a:buNone/>
            </a:pPr>
            <a:r>
              <a:rPr lang="ko" sz="1000"/>
              <a:t>READ the Distance Data</a:t>
            </a:r>
            <a:endParaRPr sz="1000"/>
          </a:p>
        </p:txBody>
      </p:sp>
      <p:sp>
        <p:nvSpPr>
          <p:cNvPr id="565" name="Google Shape;565;p41"/>
          <p:cNvSpPr/>
          <p:nvPr/>
        </p:nvSpPr>
        <p:spPr>
          <a:xfrm>
            <a:off x="6889900" y="1883100"/>
            <a:ext cx="13407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FIND unit</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ko" sz="1000"/>
              <a:t>Find the minimum value</a:t>
            </a:r>
            <a:endParaRPr sz="1000"/>
          </a:p>
        </p:txBody>
      </p:sp>
      <p:sp>
        <p:nvSpPr>
          <p:cNvPr id="566" name="Google Shape;566;p41"/>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567" name="Google Shape;567;p41"/>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design - FIND module</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5"/>
          <p:cNvPicPr preferRelativeResize="0"/>
          <p:nvPr/>
        </p:nvPicPr>
        <p:blipFill>
          <a:blip r:embed="rId3">
            <a:alphaModFix/>
          </a:blip>
          <a:stretch>
            <a:fillRect/>
          </a:stretch>
        </p:blipFill>
        <p:spPr>
          <a:xfrm>
            <a:off x="4960874" y="1930044"/>
            <a:ext cx="3846149" cy="2865955"/>
          </a:xfrm>
          <a:prstGeom prst="rect">
            <a:avLst/>
          </a:prstGeom>
          <a:noFill/>
          <a:ln>
            <a:noFill/>
          </a:ln>
        </p:spPr>
      </p:pic>
      <p:sp>
        <p:nvSpPr>
          <p:cNvPr id="99" name="Google Shape;99;p15"/>
          <p:cNvSpPr txBox="1"/>
          <p:nvPr>
            <p:ph idx="1" type="body"/>
          </p:nvPr>
        </p:nvSpPr>
        <p:spPr>
          <a:xfrm>
            <a:off x="727650" y="12460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11150" lvl="0" marL="457200" rtl="0" algn="l">
              <a:spcBef>
                <a:spcPts val="1600"/>
              </a:spcBef>
              <a:spcAft>
                <a:spcPts val="0"/>
              </a:spcAft>
              <a:buSzPts val="1300"/>
              <a:buChar char="-"/>
            </a:pPr>
            <a:r>
              <a:rPr lang="ko"/>
              <a:t>data set structure, consisting of Vertices and Edges</a:t>
            </a:r>
            <a:endParaRPr/>
          </a:p>
          <a:p>
            <a:pPr indent="-311150" lvl="0" marL="457200" rtl="0" algn="l">
              <a:spcBef>
                <a:spcPts val="1600"/>
              </a:spcBef>
              <a:spcAft>
                <a:spcPts val="0"/>
              </a:spcAft>
              <a:buSzPts val="1300"/>
              <a:buChar char="-"/>
            </a:pPr>
            <a:r>
              <a:rPr lang="ko"/>
              <a:t>Major interest, due to increasing network systems</a:t>
            </a:r>
            <a:br>
              <a:rPr lang="ko"/>
            </a:br>
            <a:r>
              <a:rPr lang="ko"/>
              <a:t>in modern day life</a:t>
            </a:r>
            <a:endParaRPr/>
          </a:p>
          <a:p>
            <a:pPr indent="-298450" lvl="1" marL="914400" rtl="0" algn="l">
              <a:spcBef>
                <a:spcPts val="1600"/>
              </a:spcBef>
              <a:spcAft>
                <a:spcPts val="0"/>
              </a:spcAft>
              <a:buSzPts val="1100"/>
              <a:buChar char="-"/>
            </a:pPr>
            <a:r>
              <a:rPr lang="ko"/>
              <a:t>Google maps(Navigation systems)</a:t>
            </a:r>
            <a:endParaRPr/>
          </a:p>
          <a:p>
            <a:pPr indent="-298450" lvl="1" marL="914400" rtl="0" algn="l">
              <a:spcBef>
                <a:spcPts val="1600"/>
              </a:spcBef>
              <a:spcAft>
                <a:spcPts val="0"/>
              </a:spcAft>
              <a:buSzPts val="1100"/>
              <a:buChar char="-"/>
            </a:pPr>
            <a:r>
              <a:rPr lang="ko"/>
              <a:t>SNS, World Wide Web</a:t>
            </a:r>
            <a:endParaRPr/>
          </a:p>
          <a:p>
            <a:pPr indent="-298450" lvl="1" marL="914400" rtl="0" algn="l">
              <a:spcBef>
                <a:spcPts val="1600"/>
              </a:spcBef>
              <a:spcAft>
                <a:spcPts val="0"/>
              </a:spcAft>
              <a:buSzPts val="1100"/>
              <a:buChar char="-"/>
            </a:pPr>
            <a:r>
              <a:rPr lang="ko"/>
              <a:t>Genome analysis, medical usage</a:t>
            </a:r>
            <a:endParaRPr/>
          </a:p>
          <a:p>
            <a:pPr indent="-298450" lvl="1" marL="914400" rtl="0" algn="l">
              <a:spcBef>
                <a:spcPts val="1600"/>
              </a:spcBef>
              <a:spcAft>
                <a:spcPts val="0"/>
              </a:spcAft>
              <a:buSzPts val="1100"/>
              <a:buChar char="-"/>
            </a:pPr>
            <a:r>
              <a:rPr lang="ko"/>
              <a:t>Image recognition, data mining</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b="1"/>
          </a:p>
        </p:txBody>
      </p:sp>
      <p:sp>
        <p:nvSpPr>
          <p:cNvPr id="100" name="Google Shape;100;p15"/>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Background</a:t>
            </a:r>
            <a:endParaRPr/>
          </a:p>
        </p:txBody>
      </p:sp>
      <p:sp>
        <p:nvSpPr>
          <p:cNvPr id="101" name="Google Shape;101;p15"/>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Graph</a:t>
            </a:r>
            <a:endParaRPr sz="18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pic>
        <p:nvPicPr>
          <p:cNvPr id="572" name="Google Shape;572;p42"/>
          <p:cNvPicPr preferRelativeResize="0"/>
          <p:nvPr/>
        </p:nvPicPr>
        <p:blipFill rotWithShape="1">
          <a:blip r:embed="rId3">
            <a:alphaModFix/>
          </a:blip>
          <a:srcRect b="45575" l="0" r="0" t="0"/>
          <a:stretch/>
        </p:blipFill>
        <p:spPr>
          <a:xfrm>
            <a:off x="292775" y="1317325"/>
            <a:ext cx="8280350" cy="1939200"/>
          </a:xfrm>
          <a:prstGeom prst="rect">
            <a:avLst/>
          </a:prstGeom>
          <a:noFill/>
          <a:ln>
            <a:noFill/>
          </a:ln>
        </p:spPr>
      </p:pic>
      <p:sp>
        <p:nvSpPr>
          <p:cNvPr id="573" name="Google Shape;573;p42"/>
          <p:cNvSpPr txBox="1"/>
          <p:nvPr/>
        </p:nvSpPr>
        <p:spPr>
          <a:xfrm>
            <a:off x="2953200" y="603200"/>
            <a:ext cx="3558300" cy="46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574" name="Google Shape;574;p42"/>
          <p:cNvPicPr preferRelativeResize="0"/>
          <p:nvPr/>
        </p:nvPicPr>
        <p:blipFill rotWithShape="1">
          <a:blip r:embed="rId4">
            <a:alphaModFix/>
          </a:blip>
          <a:srcRect b="4609" l="0" r="0" t="89427"/>
          <a:stretch/>
        </p:blipFill>
        <p:spPr>
          <a:xfrm>
            <a:off x="293975" y="3567600"/>
            <a:ext cx="8280342" cy="181951"/>
          </a:xfrm>
          <a:prstGeom prst="rect">
            <a:avLst/>
          </a:prstGeom>
          <a:noFill/>
          <a:ln>
            <a:noFill/>
          </a:ln>
        </p:spPr>
      </p:pic>
      <p:sp>
        <p:nvSpPr>
          <p:cNvPr id="575" name="Google Shape;575;p42"/>
          <p:cNvSpPr txBox="1"/>
          <p:nvPr/>
        </p:nvSpPr>
        <p:spPr>
          <a:xfrm>
            <a:off x="0" y="3222050"/>
            <a:ext cx="8688300" cy="336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ko">
                <a:latin typeface="Lato"/>
                <a:ea typeface="Lato"/>
                <a:cs typeface="Lato"/>
                <a:sym typeface="Lato"/>
              </a:rPr>
              <a:t>Initial distance data ( set as infinite value )</a:t>
            </a:r>
            <a:endParaRPr>
              <a:latin typeface="Lato"/>
              <a:ea typeface="Lato"/>
              <a:cs typeface="Lato"/>
              <a:sym typeface="Lato"/>
            </a:endParaRPr>
          </a:p>
        </p:txBody>
      </p:sp>
      <p:pic>
        <p:nvPicPr>
          <p:cNvPr id="576" name="Google Shape;576;p42"/>
          <p:cNvPicPr preferRelativeResize="0"/>
          <p:nvPr/>
        </p:nvPicPr>
        <p:blipFill>
          <a:blip r:embed="rId5">
            <a:alphaModFix/>
          </a:blip>
          <a:stretch>
            <a:fillRect/>
          </a:stretch>
        </p:blipFill>
        <p:spPr>
          <a:xfrm>
            <a:off x="293975" y="4099450"/>
            <a:ext cx="8280350" cy="181950"/>
          </a:xfrm>
          <a:prstGeom prst="rect">
            <a:avLst/>
          </a:prstGeom>
          <a:noFill/>
          <a:ln>
            <a:noFill/>
          </a:ln>
        </p:spPr>
      </p:pic>
      <p:pic>
        <p:nvPicPr>
          <p:cNvPr id="577" name="Google Shape;577;p42"/>
          <p:cNvPicPr preferRelativeResize="0"/>
          <p:nvPr/>
        </p:nvPicPr>
        <p:blipFill>
          <a:blip r:embed="rId6">
            <a:alphaModFix/>
          </a:blip>
          <a:stretch>
            <a:fillRect/>
          </a:stretch>
        </p:blipFill>
        <p:spPr>
          <a:xfrm>
            <a:off x="292775" y="4631300"/>
            <a:ext cx="8372926" cy="181950"/>
          </a:xfrm>
          <a:prstGeom prst="rect">
            <a:avLst/>
          </a:prstGeom>
          <a:noFill/>
          <a:ln>
            <a:noFill/>
          </a:ln>
        </p:spPr>
      </p:pic>
      <p:sp>
        <p:nvSpPr>
          <p:cNvPr id="578" name="Google Shape;578;p42"/>
          <p:cNvSpPr txBox="1"/>
          <p:nvPr/>
        </p:nvSpPr>
        <p:spPr>
          <a:xfrm>
            <a:off x="11075" y="3718775"/>
            <a:ext cx="3997500" cy="376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ko">
                <a:latin typeface="Lato"/>
                <a:ea typeface="Lato"/>
                <a:cs typeface="Lato"/>
                <a:sym typeface="Lato"/>
              </a:rPr>
              <a:t>Intermediate processing distance data</a:t>
            </a:r>
            <a:endParaRPr>
              <a:latin typeface="Lato"/>
              <a:ea typeface="Lato"/>
              <a:cs typeface="Lato"/>
              <a:sym typeface="Lato"/>
            </a:endParaRPr>
          </a:p>
        </p:txBody>
      </p:sp>
      <p:sp>
        <p:nvSpPr>
          <p:cNvPr id="579" name="Google Shape;579;p42"/>
          <p:cNvSpPr txBox="1"/>
          <p:nvPr/>
        </p:nvSpPr>
        <p:spPr>
          <a:xfrm>
            <a:off x="11063" y="4256300"/>
            <a:ext cx="8688300" cy="336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ko">
                <a:latin typeface="Lato"/>
                <a:ea typeface="Lato"/>
                <a:cs typeface="Lato"/>
                <a:sym typeface="Lato"/>
              </a:rPr>
              <a:t>Final distance data ( result )</a:t>
            </a:r>
            <a:endParaRPr>
              <a:latin typeface="Lato"/>
              <a:ea typeface="Lato"/>
              <a:cs typeface="Lato"/>
              <a:sym typeface="Lato"/>
            </a:endParaRPr>
          </a:p>
        </p:txBody>
      </p:sp>
      <p:sp>
        <p:nvSpPr>
          <p:cNvPr id="580" name="Google Shape;580;p42"/>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581" name="Google Shape;581;p42"/>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Waveform Simulation with sample data</a:t>
            </a:r>
            <a:endParaRPr sz="18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43"/>
          <p:cNvSpPr/>
          <p:nvPr/>
        </p:nvSpPr>
        <p:spPr>
          <a:xfrm>
            <a:off x="1488225" y="2375900"/>
            <a:ext cx="1572900" cy="197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3"/>
          <p:cNvSpPr/>
          <p:nvPr/>
        </p:nvSpPr>
        <p:spPr>
          <a:xfrm>
            <a:off x="1771825" y="2622150"/>
            <a:ext cx="1005900" cy="696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CPU</a:t>
            </a:r>
            <a:endParaRPr/>
          </a:p>
        </p:txBody>
      </p:sp>
      <p:sp>
        <p:nvSpPr>
          <p:cNvPr id="588" name="Google Shape;588;p43"/>
          <p:cNvSpPr/>
          <p:nvPr/>
        </p:nvSpPr>
        <p:spPr>
          <a:xfrm>
            <a:off x="1771825" y="3658050"/>
            <a:ext cx="1005900" cy="262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PCIE</a:t>
            </a:r>
            <a:endParaRPr/>
          </a:p>
        </p:txBody>
      </p:sp>
      <p:sp>
        <p:nvSpPr>
          <p:cNvPr id="589" name="Google Shape;589;p43"/>
          <p:cNvSpPr/>
          <p:nvPr/>
        </p:nvSpPr>
        <p:spPr>
          <a:xfrm>
            <a:off x="3497474" y="2375900"/>
            <a:ext cx="4161900" cy="197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3"/>
          <p:cNvSpPr/>
          <p:nvPr/>
        </p:nvSpPr>
        <p:spPr>
          <a:xfrm>
            <a:off x="3868033" y="2622150"/>
            <a:ext cx="1005900" cy="696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t>DRAM</a:t>
            </a:r>
            <a:endParaRPr sz="1200"/>
          </a:p>
          <a:p>
            <a:pPr indent="0" lvl="0" marL="0" rtl="0" algn="ctr">
              <a:spcBef>
                <a:spcPts val="0"/>
              </a:spcBef>
              <a:spcAft>
                <a:spcPts val="0"/>
              </a:spcAft>
              <a:buNone/>
            </a:pPr>
            <a:r>
              <a:rPr b="1" lang="ko"/>
              <a:t>RESULT</a:t>
            </a:r>
            <a:endParaRPr b="1"/>
          </a:p>
        </p:txBody>
      </p:sp>
      <p:sp>
        <p:nvSpPr>
          <p:cNvPr id="591" name="Google Shape;591;p43"/>
          <p:cNvSpPr/>
          <p:nvPr/>
        </p:nvSpPr>
        <p:spPr>
          <a:xfrm>
            <a:off x="3868033" y="3709514"/>
            <a:ext cx="1005900" cy="420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SFR</a:t>
            </a:r>
            <a:endParaRPr/>
          </a:p>
          <a:p>
            <a:pPr indent="0" lvl="0" marL="0" rtl="0" algn="ctr">
              <a:spcBef>
                <a:spcPts val="0"/>
              </a:spcBef>
              <a:spcAft>
                <a:spcPts val="0"/>
              </a:spcAft>
              <a:buNone/>
            </a:pPr>
            <a:r>
              <a:rPr lang="ko"/>
              <a:t>(BRAM)</a:t>
            </a:r>
            <a:endParaRPr/>
          </a:p>
        </p:txBody>
      </p:sp>
      <p:sp>
        <p:nvSpPr>
          <p:cNvPr id="592" name="Google Shape;592;p43"/>
          <p:cNvSpPr/>
          <p:nvPr/>
        </p:nvSpPr>
        <p:spPr>
          <a:xfrm>
            <a:off x="6855251" y="2683713"/>
            <a:ext cx="620100" cy="13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t>Accel</a:t>
            </a:r>
            <a:endParaRPr sz="1200"/>
          </a:p>
        </p:txBody>
      </p:sp>
      <p:cxnSp>
        <p:nvCxnSpPr>
          <p:cNvPr id="593" name="Google Shape;593;p43"/>
          <p:cNvCxnSpPr>
            <a:stCxn id="588" idx="3"/>
            <a:endCxn id="590" idx="1"/>
          </p:cNvCxnSpPr>
          <p:nvPr/>
        </p:nvCxnSpPr>
        <p:spPr>
          <a:xfrm flipH="1" rot="10800000">
            <a:off x="2777725" y="2970150"/>
            <a:ext cx="1090200" cy="819300"/>
          </a:xfrm>
          <a:prstGeom prst="bentConnector3">
            <a:avLst>
              <a:gd fmla="val 50000" name="adj1"/>
            </a:avLst>
          </a:prstGeom>
          <a:noFill/>
          <a:ln cap="flat" cmpd="sng" w="9525">
            <a:solidFill>
              <a:schemeClr val="dk2"/>
            </a:solidFill>
            <a:prstDash val="solid"/>
            <a:round/>
            <a:headEnd len="med" w="med" type="none"/>
            <a:tailEnd len="med" w="med" type="triangle"/>
          </a:ln>
        </p:spPr>
      </p:cxnSp>
      <p:cxnSp>
        <p:nvCxnSpPr>
          <p:cNvPr id="594" name="Google Shape;594;p43"/>
          <p:cNvCxnSpPr>
            <a:stCxn id="588" idx="3"/>
            <a:endCxn id="591" idx="1"/>
          </p:cNvCxnSpPr>
          <p:nvPr/>
        </p:nvCxnSpPr>
        <p:spPr>
          <a:xfrm>
            <a:off x="2777725" y="3789450"/>
            <a:ext cx="1090200" cy="130500"/>
          </a:xfrm>
          <a:prstGeom prst="bentConnector3">
            <a:avLst>
              <a:gd fmla="val 50000" name="adj1"/>
            </a:avLst>
          </a:prstGeom>
          <a:noFill/>
          <a:ln cap="flat" cmpd="sng" w="9525">
            <a:solidFill>
              <a:schemeClr val="dk2"/>
            </a:solidFill>
            <a:prstDash val="solid"/>
            <a:round/>
            <a:headEnd len="med" w="med" type="triangle"/>
            <a:tailEnd len="med" w="med" type="triangle"/>
          </a:ln>
        </p:spPr>
      </p:cxnSp>
      <p:cxnSp>
        <p:nvCxnSpPr>
          <p:cNvPr id="595" name="Google Shape;595;p43"/>
          <p:cNvCxnSpPr>
            <a:stCxn id="587" idx="2"/>
            <a:endCxn id="588" idx="0"/>
          </p:cNvCxnSpPr>
          <p:nvPr/>
        </p:nvCxnSpPr>
        <p:spPr>
          <a:xfrm>
            <a:off x="2274775" y="3318150"/>
            <a:ext cx="0" cy="339900"/>
          </a:xfrm>
          <a:prstGeom prst="straightConnector1">
            <a:avLst/>
          </a:prstGeom>
          <a:noFill/>
          <a:ln cap="flat" cmpd="sng" w="9525">
            <a:solidFill>
              <a:schemeClr val="dk2"/>
            </a:solidFill>
            <a:prstDash val="solid"/>
            <a:round/>
            <a:headEnd len="med" w="med" type="stealth"/>
            <a:tailEnd len="med" w="med" type="stealth"/>
          </a:ln>
        </p:spPr>
      </p:cxnSp>
      <p:sp>
        <p:nvSpPr>
          <p:cNvPr id="596" name="Google Shape;596;p43"/>
          <p:cNvSpPr/>
          <p:nvPr/>
        </p:nvSpPr>
        <p:spPr>
          <a:xfrm>
            <a:off x="5089393" y="2900273"/>
            <a:ext cx="535800" cy="2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597" name="Google Shape;597;p43"/>
          <p:cNvSpPr/>
          <p:nvPr/>
        </p:nvSpPr>
        <p:spPr>
          <a:xfrm>
            <a:off x="5909234" y="2900273"/>
            <a:ext cx="535800" cy="2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sp>
        <p:nvSpPr>
          <p:cNvPr id="598" name="Google Shape;598;p43"/>
          <p:cNvSpPr/>
          <p:nvPr/>
        </p:nvSpPr>
        <p:spPr>
          <a:xfrm>
            <a:off x="5089383" y="3558597"/>
            <a:ext cx="535800" cy="2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AXI</a:t>
            </a:r>
            <a:endParaRPr/>
          </a:p>
        </p:txBody>
      </p:sp>
      <p:sp>
        <p:nvSpPr>
          <p:cNvPr id="599" name="Google Shape;599;p43"/>
          <p:cNvSpPr/>
          <p:nvPr/>
        </p:nvSpPr>
        <p:spPr>
          <a:xfrm>
            <a:off x="5909224" y="3558597"/>
            <a:ext cx="535800" cy="2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900"/>
              <a:t>APB-AXI</a:t>
            </a:r>
            <a:endParaRPr sz="900"/>
          </a:p>
        </p:txBody>
      </p:sp>
      <p:cxnSp>
        <p:nvCxnSpPr>
          <p:cNvPr id="600" name="Google Shape;600;p43"/>
          <p:cNvCxnSpPr>
            <a:stCxn id="590" idx="3"/>
            <a:endCxn id="596" idx="1"/>
          </p:cNvCxnSpPr>
          <p:nvPr/>
        </p:nvCxnSpPr>
        <p:spPr>
          <a:xfrm>
            <a:off x="4873933" y="2970150"/>
            <a:ext cx="215400" cy="61500"/>
          </a:xfrm>
          <a:prstGeom prst="straightConnector1">
            <a:avLst/>
          </a:prstGeom>
          <a:noFill/>
          <a:ln cap="flat" cmpd="sng" w="9525">
            <a:solidFill>
              <a:schemeClr val="dk2"/>
            </a:solidFill>
            <a:prstDash val="solid"/>
            <a:round/>
            <a:headEnd len="med" w="med" type="triangle"/>
            <a:tailEnd len="med" w="med" type="triangle"/>
          </a:ln>
        </p:spPr>
      </p:cxnSp>
      <p:cxnSp>
        <p:nvCxnSpPr>
          <p:cNvPr id="601" name="Google Shape;601;p43"/>
          <p:cNvCxnSpPr>
            <a:stCxn id="591" idx="3"/>
            <a:endCxn id="598" idx="1"/>
          </p:cNvCxnSpPr>
          <p:nvPr/>
        </p:nvCxnSpPr>
        <p:spPr>
          <a:xfrm flipH="1" rot="10800000">
            <a:off x="4873933" y="3690014"/>
            <a:ext cx="215400" cy="229800"/>
          </a:xfrm>
          <a:prstGeom prst="straightConnector1">
            <a:avLst/>
          </a:prstGeom>
          <a:noFill/>
          <a:ln cap="flat" cmpd="sng" w="9525">
            <a:solidFill>
              <a:schemeClr val="dk2"/>
            </a:solidFill>
            <a:prstDash val="solid"/>
            <a:round/>
            <a:headEnd len="med" w="med" type="triangle"/>
            <a:tailEnd len="med" w="med" type="triangle"/>
          </a:ln>
        </p:spPr>
      </p:cxnSp>
      <p:cxnSp>
        <p:nvCxnSpPr>
          <p:cNvPr id="602" name="Google Shape;602;p43"/>
          <p:cNvCxnSpPr>
            <a:stCxn id="596" idx="3"/>
            <a:endCxn id="597" idx="1"/>
          </p:cNvCxnSpPr>
          <p:nvPr/>
        </p:nvCxnSpPr>
        <p:spPr>
          <a:xfrm>
            <a:off x="5625193" y="3031673"/>
            <a:ext cx="284100" cy="0"/>
          </a:xfrm>
          <a:prstGeom prst="straightConnector1">
            <a:avLst/>
          </a:prstGeom>
          <a:noFill/>
          <a:ln cap="flat" cmpd="sng" w="9525">
            <a:solidFill>
              <a:schemeClr val="dk2"/>
            </a:solidFill>
            <a:prstDash val="solid"/>
            <a:round/>
            <a:headEnd len="med" w="med" type="triangle"/>
            <a:tailEnd len="med" w="med" type="triangle"/>
          </a:ln>
        </p:spPr>
      </p:cxnSp>
      <p:cxnSp>
        <p:nvCxnSpPr>
          <p:cNvPr id="603" name="Google Shape;603;p43"/>
          <p:cNvCxnSpPr>
            <a:stCxn id="598" idx="3"/>
            <a:endCxn id="599" idx="1"/>
          </p:cNvCxnSpPr>
          <p:nvPr/>
        </p:nvCxnSpPr>
        <p:spPr>
          <a:xfrm>
            <a:off x="5625183" y="3689997"/>
            <a:ext cx="284100" cy="0"/>
          </a:xfrm>
          <a:prstGeom prst="straightConnector1">
            <a:avLst/>
          </a:prstGeom>
          <a:noFill/>
          <a:ln cap="flat" cmpd="sng" w="9525">
            <a:solidFill>
              <a:schemeClr val="dk2"/>
            </a:solidFill>
            <a:prstDash val="solid"/>
            <a:round/>
            <a:headEnd len="med" w="med" type="triangle"/>
            <a:tailEnd len="med" w="med" type="triangle"/>
          </a:ln>
        </p:spPr>
      </p:cxnSp>
      <p:cxnSp>
        <p:nvCxnSpPr>
          <p:cNvPr id="604" name="Google Shape;604;p43"/>
          <p:cNvCxnSpPr>
            <a:stCxn id="597" idx="3"/>
            <a:endCxn id="592" idx="1"/>
          </p:cNvCxnSpPr>
          <p:nvPr/>
        </p:nvCxnSpPr>
        <p:spPr>
          <a:xfrm>
            <a:off x="6445034" y="3031673"/>
            <a:ext cx="410100" cy="344400"/>
          </a:xfrm>
          <a:prstGeom prst="bentConnector3">
            <a:avLst>
              <a:gd fmla="val 50013" name="adj1"/>
            </a:avLst>
          </a:prstGeom>
          <a:noFill/>
          <a:ln cap="flat" cmpd="sng" w="9525">
            <a:solidFill>
              <a:schemeClr val="dk2"/>
            </a:solidFill>
            <a:prstDash val="solid"/>
            <a:round/>
            <a:headEnd len="med" w="med" type="triangle"/>
            <a:tailEnd len="med" w="med" type="triangle"/>
          </a:ln>
        </p:spPr>
      </p:cxnSp>
      <p:cxnSp>
        <p:nvCxnSpPr>
          <p:cNvPr id="605" name="Google Shape;605;p43"/>
          <p:cNvCxnSpPr>
            <a:stCxn id="599" idx="3"/>
            <a:endCxn id="592" idx="1"/>
          </p:cNvCxnSpPr>
          <p:nvPr/>
        </p:nvCxnSpPr>
        <p:spPr>
          <a:xfrm flipH="1" rot="10800000">
            <a:off x="6445024" y="3376197"/>
            <a:ext cx="410100" cy="313800"/>
          </a:xfrm>
          <a:prstGeom prst="bentConnector3">
            <a:avLst>
              <a:gd fmla="val 50014" name="adj1"/>
            </a:avLst>
          </a:prstGeom>
          <a:noFill/>
          <a:ln cap="flat" cmpd="sng" w="9525">
            <a:solidFill>
              <a:schemeClr val="dk2"/>
            </a:solidFill>
            <a:prstDash val="solid"/>
            <a:round/>
            <a:headEnd len="med" w="med" type="triangle"/>
            <a:tailEnd len="med" w="med" type="triangle"/>
          </a:ln>
        </p:spPr>
      </p:cxnSp>
      <p:sp>
        <p:nvSpPr>
          <p:cNvPr id="606" name="Google Shape;606;p43"/>
          <p:cNvSpPr txBox="1"/>
          <p:nvPr>
            <p:ph idx="1" type="body"/>
          </p:nvPr>
        </p:nvSpPr>
        <p:spPr>
          <a:xfrm>
            <a:off x="727650" y="758325"/>
            <a:ext cx="7688700" cy="18192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a:p>
            <a:pPr indent="-311150" lvl="0" marL="457200" rtl="0" algn="l">
              <a:spcBef>
                <a:spcPts val="1600"/>
              </a:spcBef>
              <a:spcAft>
                <a:spcPts val="0"/>
              </a:spcAft>
              <a:buSzPts val="1300"/>
              <a:buChar char="-"/>
            </a:pPr>
            <a:r>
              <a:rPr lang="ko"/>
              <a:t>We have now completed the simulation phase and are in the process of uploading data from PCIE to DRAM with the designed interface.</a:t>
            </a:r>
            <a:endParaRPr/>
          </a:p>
          <a:p>
            <a:pPr indent="-311150" lvl="0" marL="457200" rtl="0" algn="l">
              <a:spcBef>
                <a:spcPts val="0"/>
              </a:spcBef>
              <a:spcAft>
                <a:spcPts val="0"/>
              </a:spcAft>
              <a:buSzPts val="1300"/>
              <a:buChar char="-"/>
            </a:pPr>
            <a:r>
              <a:rPr lang="ko"/>
              <a:t>the evaluation of the experiment was carried out with the predicted value and measured by calculating the number of clocks in the simulation and multiplying it with the clock speed of the FPGA board.</a:t>
            </a:r>
            <a:endParaRPr/>
          </a:p>
          <a:p>
            <a:pPr indent="0" lvl="0" marL="0" rtl="0" algn="l">
              <a:spcBef>
                <a:spcPts val="1600"/>
              </a:spcBef>
              <a:spcAft>
                <a:spcPts val="1600"/>
              </a:spcAft>
              <a:buNone/>
            </a:pPr>
            <a:r>
              <a:t/>
            </a:r>
            <a:endParaRPr/>
          </a:p>
        </p:txBody>
      </p:sp>
      <p:sp>
        <p:nvSpPr>
          <p:cNvPr id="607" name="Google Shape;607;p43"/>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608" name="Google Shape;608;p43"/>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Evaluation</a:t>
            </a:r>
            <a:endParaRPr sz="18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44"/>
          <p:cNvSpPr txBox="1"/>
          <p:nvPr>
            <p:ph idx="1" type="body"/>
          </p:nvPr>
        </p:nvSpPr>
        <p:spPr>
          <a:xfrm>
            <a:off x="727650" y="13976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Simulation run on 3 different synthesized datasets, and one real world dataset</a:t>
            </a:r>
            <a:endParaRPr/>
          </a:p>
          <a:p>
            <a:pPr indent="-311150" lvl="0" marL="457200" rtl="0" algn="l">
              <a:spcBef>
                <a:spcPts val="1600"/>
              </a:spcBef>
              <a:spcAft>
                <a:spcPts val="0"/>
              </a:spcAft>
              <a:buSzPts val="1300"/>
              <a:buChar char="-"/>
            </a:pPr>
            <a:r>
              <a:rPr lang="ko"/>
              <a:t>Synthesized</a:t>
            </a:r>
            <a:endParaRPr/>
          </a:p>
          <a:p>
            <a:pPr indent="-311150" lvl="0" marL="914400" rtl="0" algn="l">
              <a:spcBef>
                <a:spcPts val="0"/>
              </a:spcBef>
              <a:spcAft>
                <a:spcPts val="0"/>
              </a:spcAft>
              <a:buSzPts val="1300"/>
              <a:buChar char="-"/>
            </a:pPr>
            <a:r>
              <a:rPr lang="ko"/>
              <a:t>16 vertices</a:t>
            </a:r>
            <a:endParaRPr/>
          </a:p>
          <a:p>
            <a:pPr indent="-311150" lvl="0" marL="914400" rtl="0" algn="l">
              <a:spcBef>
                <a:spcPts val="0"/>
              </a:spcBef>
              <a:spcAft>
                <a:spcPts val="0"/>
              </a:spcAft>
              <a:buSzPts val="1300"/>
              <a:buChar char="-"/>
            </a:pPr>
            <a:r>
              <a:rPr lang="ko"/>
              <a:t>100 </a:t>
            </a:r>
            <a:r>
              <a:rPr lang="ko"/>
              <a:t>vertices</a:t>
            </a:r>
            <a:endParaRPr/>
          </a:p>
          <a:p>
            <a:pPr indent="-311150" lvl="0" marL="914400" rtl="0" algn="l">
              <a:spcBef>
                <a:spcPts val="0"/>
              </a:spcBef>
              <a:spcAft>
                <a:spcPts val="0"/>
              </a:spcAft>
              <a:buSzPts val="1300"/>
              <a:buChar char="-"/>
            </a:pPr>
            <a:r>
              <a:rPr lang="ko"/>
              <a:t>1000 vertices</a:t>
            </a:r>
            <a:endParaRPr/>
          </a:p>
          <a:p>
            <a:pPr indent="-311150" lvl="0" marL="457200" rtl="0" algn="l">
              <a:spcBef>
                <a:spcPts val="0"/>
              </a:spcBef>
              <a:spcAft>
                <a:spcPts val="0"/>
              </a:spcAft>
              <a:buSzPts val="1300"/>
              <a:buChar char="-"/>
            </a:pPr>
            <a:r>
              <a:rPr lang="ko"/>
              <a:t>Real world</a:t>
            </a:r>
            <a:endParaRPr/>
          </a:p>
          <a:p>
            <a:pPr indent="-311150" lvl="0" marL="914400" rtl="0" algn="l">
              <a:spcBef>
                <a:spcPts val="0"/>
              </a:spcBef>
              <a:spcAft>
                <a:spcPts val="0"/>
              </a:spcAft>
              <a:buSzPts val="1300"/>
              <a:buChar char="-"/>
            </a:pPr>
            <a:r>
              <a:rPr lang="ko"/>
              <a:t>138,614</a:t>
            </a:r>
            <a:r>
              <a:rPr lang="ko"/>
              <a:t> vertices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ko"/>
              <a:t> </a:t>
            </a:r>
            <a:endParaRPr/>
          </a:p>
          <a:p>
            <a:pPr indent="0" lvl="0" marL="0" rtl="0" algn="l">
              <a:spcBef>
                <a:spcPts val="1600"/>
              </a:spcBef>
              <a:spcAft>
                <a:spcPts val="1600"/>
              </a:spcAft>
              <a:buNone/>
            </a:pPr>
            <a:r>
              <a:t/>
            </a:r>
            <a:endParaRPr/>
          </a:p>
        </p:txBody>
      </p:sp>
      <p:pic>
        <p:nvPicPr>
          <p:cNvPr id="614" name="Google Shape;614;p44"/>
          <p:cNvPicPr preferRelativeResize="0"/>
          <p:nvPr/>
        </p:nvPicPr>
        <p:blipFill>
          <a:blip r:embed="rId3">
            <a:alphaModFix/>
          </a:blip>
          <a:stretch>
            <a:fillRect/>
          </a:stretch>
        </p:blipFill>
        <p:spPr>
          <a:xfrm>
            <a:off x="5177625" y="1901675"/>
            <a:ext cx="3178101" cy="2991500"/>
          </a:xfrm>
          <a:prstGeom prst="rect">
            <a:avLst/>
          </a:prstGeom>
          <a:noFill/>
          <a:ln>
            <a:noFill/>
          </a:ln>
        </p:spPr>
      </p:pic>
      <p:sp>
        <p:nvSpPr>
          <p:cNvPr id="615" name="Google Shape;615;p44"/>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616" name="Google Shape;616;p44"/>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 Evaluation</a:t>
            </a:r>
            <a:endParaRPr sz="18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45"/>
          <p:cNvSpPr txBox="1"/>
          <p:nvPr>
            <p:ph idx="1" type="body"/>
          </p:nvPr>
        </p:nvSpPr>
        <p:spPr>
          <a:xfrm>
            <a:off x="729450" y="2078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graphicFrame>
        <p:nvGraphicFramePr>
          <p:cNvPr id="622" name="Google Shape;622;p45"/>
          <p:cNvGraphicFramePr/>
          <p:nvPr/>
        </p:nvGraphicFramePr>
        <p:xfrm>
          <a:off x="913075" y="1323650"/>
          <a:ext cx="3000000" cy="3000000"/>
        </p:xfrm>
        <a:graphic>
          <a:graphicData uri="http://schemas.openxmlformats.org/drawingml/2006/table">
            <a:tbl>
              <a:tblPr>
                <a:noFill/>
                <a:tableStyleId>{45CFF56B-CE8A-4001-855F-51EDF18B7BF9}</a:tableStyleId>
              </a:tblPr>
              <a:tblGrid>
                <a:gridCol w="1338975"/>
                <a:gridCol w="2950000"/>
                <a:gridCol w="2950000"/>
              </a:tblGrid>
              <a:tr h="3962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ko"/>
                        <a:t>PC specs</a:t>
                      </a:r>
                      <a:endParaRPr/>
                    </a:p>
                  </a:txBody>
                  <a:tcPr marT="91425" marB="91425" marR="91425" marL="91425"/>
                </a:tc>
                <a:tc>
                  <a:txBody>
                    <a:bodyPr/>
                    <a:lstStyle/>
                    <a:p>
                      <a:pPr indent="0" lvl="0" marL="0" rtl="0" algn="ctr">
                        <a:spcBef>
                          <a:spcPts val="0"/>
                        </a:spcBef>
                        <a:spcAft>
                          <a:spcPts val="0"/>
                        </a:spcAft>
                        <a:buNone/>
                      </a:pPr>
                      <a:r>
                        <a:rPr lang="ko"/>
                        <a:t>FPGA specs</a:t>
                      </a:r>
                      <a:endParaRPr/>
                    </a:p>
                  </a:txBody>
                  <a:tcPr marT="91425" marB="91425" marR="91425" marL="91425"/>
                </a:tc>
              </a:tr>
              <a:tr h="396225">
                <a:tc>
                  <a:txBody>
                    <a:bodyPr/>
                    <a:lstStyle/>
                    <a:p>
                      <a:pPr indent="0" lvl="0" marL="0" rtl="0" algn="ctr">
                        <a:spcBef>
                          <a:spcPts val="0"/>
                        </a:spcBef>
                        <a:spcAft>
                          <a:spcPts val="0"/>
                        </a:spcAft>
                        <a:buNone/>
                      </a:pPr>
                      <a:r>
                        <a:rPr lang="ko"/>
                        <a:t>Bandwidth</a:t>
                      </a:r>
                      <a:endParaRPr/>
                    </a:p>
                  </a:txBody>
                  <a:tcPr marT="91425" marB="91425" marR="91425" marL="91425"/>
                </a:tc>
                <a:tc>
                  <a:txBody>
                    <a:bodyPr/>
                    <a:lstStyle/>
                    <a:p>
                      <a:pPr indent="0" lvl="0" marL="0" rtl="0" algn="ctr">
                        <a:spcBef>
                          <a:spcPts val="0"/>
                        </a:spcBef>
                        <a:spcAft>
                          <a:spcPts val="0"/>
                        </a:spcAft>
                        <a:buNone/>
                      </a:pPr>
                      <a:r>
                        <a:rPr lang="ko"/>
                        <a:t>64 bit</a:t>
                      </a:r>
                      <a:endParaRPr/>
                    </a:p>
                  </a:txBody>
                  <a:tcPr marT="91425" marB="91425" marR="91425" marL="91425"/>
                </a:tc>
                <a:tc>
                  <a:txBody>
                    <a:bodyPr/>
                    <a:lstStyle/>
                    <a:p>
                      <a:pPr indent="0" lvl="0" marL="0" rtl="0" algn="ctr">
                        <a:spcBef>
                          <a:spcPts val="0"/>
                        </a:spcBef>
                        <a:spcAft>
                          <a:spcPts val="0"/>
                        </a:spcAft>
                        <a:buNone/>
                      </a:pPr>
                      <a:r>
                        <a:rPr lang="ko"/>
                        <a:t>1024 bit</a:t>
                      </a:r>
                      <a:endParaRPr/>
                    </a:p>
                  </a:txBody>
                  <a:tcPr marT="91425" marB="91425" marR="91425" marL="91425"/>
                </a:tc>
              </a:tr>
              <a:tr h="396225">
                <a:tc>
                  <a:txBody>
                    <a:bodyPr/>
                    <a:lstStyle/>
                    <a:p>
                      <a:pPr indent="0" lvl="0" marL="0" rtl="0" algn="ctr">
                        <a:spcBef>
                          <a:spcPts val="0"/>
                        </a:spcBef>
                        <a:spcAft>
                          <a:spcPts val="0"/>
                        </a:spcAft>
                        <a:buNone/>
                      </a:pPr>
                      <a:r>
                        <a:rPr lang="ko"/>
                        <a:t>Clock Speed</a:t>
                      </a:r>
                      <a:endParaRPr/>
                    </a:p>
                  </a:txBody>
                  <a:tcPr marT="91425" marB="91425" marR="91425" marL="91425"/>
                </a:tc>
                <a:tc>
                  <a:txBody>
                    <a:bodyPr/>
                    <a:lstStyle/>
                    <a:p>
                      <a:pPr indent="0" lvl="0" marL="0" rtl="0" algn="ctr">
                        <a:spcBef>
                          <a:spcPts val="0"/>
                        </a:spcBef>
                        <a:spcAft>
                          <a:spcPts val="0"/>
                        </a:spcAft>
                        <a:buNone/>
                      </a:pPr>
                      <a:r>
                        <a:rPr lang="ko"/>
                        <a:t>2.0</a:t>
                      </a:r>
                      <a:r>
                        <a:rPr lang="ko"/>
                        <a:t> GHz</a:t>
                      </a:r>
                      <a:endParaRPr/>
                    </a:p>
                  </a:txBody>
                  <a:tcPr marT="91425" marB="91425" marR="91425" marL="91425"/>
                </a:tc>
                <a:tc>
                  <a:txBody>
                    <a:bodyPr/>
                    <a:lstStyle/>
                    <a:p>
                      <a:pPr indent="0" lvl="0" marL="0" rtl="0" algn="ctr">
                        <a:spcBef>
                          <a:spcPts val="0"/>
                        </a:spcBef>
                        <a:spcAft>
                          <a:spcPts val="0"/>
                        </a:spcAft>
                        <a:buNone/>
                      </a:pPr>
                      <a:r>
                        <a:rPr lang="ko"/>
                        <a:t>300 MHz</a:t>
                      </a:r>
                      <a:endParaRPr/>
                    </a:p>
                  </a:txBody>
                  <a:tcPr marT="91425" marB="91425" marR="91425" marL="91425"/>
                </a:tc>
              </a:tr>
            </a:tbl>
          </a:graphicData>
        </a:graphic>
      </p:graphicFrame>
      <p:sp>
        <p:nvSpPr>
          <p:cNvPr id="623" name="Google Shape;623;p45"/>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624" name="Google Shape;624;p45"/>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Evaluation</a:t>
            </a:r>
            <a:endParaRPr sz="1800"/>
          </a:p>
        </p:txBody>
      </p:sp>
      <p:graphicFrame>
        <p:nvGraphicFramePr>
          <p:cNvPr id="625" name="Google Shape;625;p45"/>
          <p:cNvGraphicFramePr/>
          <p:nvPr/>
        </p:nvGraphicFramePr>
        <p:xfrm>
          <a:off x="954313" y="2722475"/>
          <a:ext cx="3000000" cy="3000000"/>
        </p:xfrm>
        <a:graphic>
          <a:graphicData uri="http://schemas.openxmlformats.org/drawingml/2006/table">
            <a:tbl>
              <a:tblPr>
                <a:noFill/>
                <a:tableStyleId>{45CFF56B-CE8A-4001-855F-51EDF18B7BF9}</a:tableStyleId>
              </a:tblPr>
              <a:tblGrid>
                <a:gridCol w="1857800"/>
                <a:gridCol w="1793725"/>
                <a:gridCol w="1793725"/>
                <a:gridCol w="1793725"/>
              </a:tblGrid>
              <a:tr h="396225">
                <a:tc gridSpan="4">
                  <a:txBody>
                    <a:bodyPr/>
                    <a:lstStyle/>
                    <a:p>
                      <a:pPr indent="0" lvl="0" marL="0" rtl="0" algn="ctr">
                        <a:spcBef>
                          <a:spcPts val="0"/>
                        </a:spcBef>
                        <a:spcAft>
                          <a:spcPts val="0"/>
                        </a:spcAft>
                        <a:buNone/>
                      </a:pPr>
                      <a:r>
                        <a:rPr lang="ko"/>
                        <a:t>Real-world data (138,614 nodes 1,394,825 edges), </a:t>
                      </a:r>
                      <a:r>
                        <a:rPr lang="ko">
                          <a:solidFill>
                            <a:schemeClr val="dk1"/>
                          </a:solidFill>
                        </a:rPr>
                        <a:t>data :IBM-knowledge repo</a:t>
                      </a:r>
                      <a:endParaRPr>
                        <a:solidFill>
                          <a:schemeClr val="dk1"/>
                        </a:solidFill>
                      </a:endParaRPr>
                    </a:p>
                  </a:txBody>
                  <a:tcPr marT="91425" marB="91425" marR="91425" marL="91425"/>
                </a:tc>
                <a:tc hMerge="1"/>
                <a:tc hMerge="1"/>
                <a:tc hMerge="1"/>
              </a:tr>
              <a:tr h="60195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ko"/>
                        <a:t>PC(GraphBIG Benchmark)</a:t>
                      </a:r>
                      <a:endParaRPr/>
                    </a:p>
                  </a:txBody>
                  <a:tcPr marT="91425" marB="91425" marR="91425" marL="91425"/>
                </a:tc>
                <a:tc>
                  <a:txBody>
                    <a:bodyPr/>
                    <a:lstStyle/>
                    <a:p>
                      <a:pPr indent="0" lvl="0" marL="0" rtl="0" algn="ctr">
                        <a:spcBef>
                          <a:spcPts val="0"/>
                        </a:spcBef>
                        <a:spcAft>
                          <a:spcPts val="0"/>
                        </a:spcAft>
                        <a:buNone/>
                      </a:pPr>
                      <a:r>
                        <a:rPr lang="ko"/>
                        <a:t>FPGA(expectation)</a:t>
                      </a:r>
                      <a:endParaRPr/>
                    </a:p>
                  </a:txBody>
                  <a:tcPr marT="91425" marB="91425" marR="91425" marL="91425">
                    <a:lnR cap="flat" cmpd="sng" w="9525">
                      <a:solidFill>
                        <a:srgbClr val="000000"/>
                      </a:solidFill>
                      <a:prstDash val="solid"/>
                      <a:round/>
                      <a:headEnd len="sm" w="sm" type="none"/>
                      <a:tailEnd len="sm" w="sm" type="none"/>
                    </a:lnR>
                  </a:tcPr>
                </a:tc>
                <a:tc>
                  <a:txBody>
                    <a:bodyPr/>
                    <a:lstStyle/>
                    <a:p>
                      <a:pPr indent="0" lvl="0" marL="0" rtl="0" algn="ctr">
                        <a:spcBef>
                          <a:spcPts val="0"/>
                        </a:spcBef>
                        <a:spcAft>
                          <a:spcPts val="0"/>
                        </a:spcAft>
                        <a:buNone/>
                      </a:pPr>
                      <a:r>
                        <a:rPr lang="ko"/>
                        <a:t>Performance</a:t>
                      </a:r>
                      <a:endParaRPr/>
                    </a:p>
                    <a:p>
                      <a:pPr indent="0" lvl="0" marL="0" rtl="0" algn="ctr">
                        <a:spcBef>
                          <a:spcPts val="0"/>
                        </a:spcBef>
                        <a:spcAft>
                          <a:spcPts val="0"/>
                        </a:spcAft>
                        <a:buNone/>
                      </a:pPr>
                      <a:r>
                        <a:rPr lang="ko"/>
                        <a:t>( FPGA / PC )</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2"/>
                    </a:solidFill>
                  </a:tcPr>
                </a:tc>
              </a:tr>
              <a:tr h="345775">
                <a:tc>
                  <a:txBody>
                    <a:bodyPr/>
                    <a:lstStyle/>
                    <a:p>
                      <a:pPr indent="0" lvl="0" marL="0" rtl="0" algn="ctr">
                        <a:spcBef>
                          <a:spcPts val="0"/>
                        </a:spcBef>
                        <a:spcAft>
                          <a:spcPts val="0"/>
                        </a:spcAft>
                        <a:buNone/>
                      </a:pPr>
                      <a:r>
                        <a:rPr lang="ko"/>
                        <a:t>Graph construction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37.32 </a:t>
                      </a:r>
                      <a:r>
                        <a:rPr lang="ko"/>
                        <a:t>sec</a:t>
                      </a:r>
                      <a:endParaRPr/>
                    </a:p>
                  </a:txBody>
                  <a:tcPr marT="91425" marB="91425" marR="91425" marL="91425"/>
                </a:tc>
                <a:tc>
                  <a:txBody>
                    <a:bodyPr/>
                    <a:lstStyle/>
                    <a:p>
                      <a:pPr indent="0" lvl="0" marL="0" rtl="0" algn="ctr">
                        <a:spcBef>
                          <a:spcPts val="0"/>
                        </a:spcBef>
                        <a:spcAft>
                          <a:spcPts val="0"/>
                        </a:spcAft>
                        <a:buNone/>
                      </a:pPr>
                      <a:r>
                        <a:rPr lang="ko"/>
                        <a:t>54 sec</a:t>
                      </a:r>
                      <a:endParaRPr/>
                    </a:p>
                  </a:txBody>
                  <a:tcPr marT="91425" marB="91425" marR="91425" marL="91425">
                    <a:lnR cap="flat" cmpd="sng" w="9525">
                      <a:solidFill>
                        <a:srgbClr val="000000"/>
                      </a:solidFill>
                      <a:prstDash val="solid"/>
                      <a:round/>
                      <a:headEnd len="sm" w="sm" type="none"/>
                      <a:tailEnd len="sm" w="sm" type="none"/>
                    </a:lnR>
                  </a:tcPr>
                </a:tc>
                <a:tc>
                  <a:txBody>
                    <a:bodyPr/>
                    <a:lstStyle/>
                    <a:p>
                      <a:pPr indent="0" lvl="0" marL="0" rtl="0" algn="ctr">
                        <a:spcBef>
                          <a:spcPts val="0"/>
                        </a:spcBef>
                        <a:spcAft>
                          <a:spcPts val="0"/>
                        </a:spcAft>
                        <a:buNone/>
                      </a:pPr>
                      <a:r>
                        <a:rPr lang="ko"/>
                        <a:t>144.7%</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2"/>
                    </a:solidFill>
                  </a:tcPr>
                </a:tc>
              </a:tr>
              <a:tr h="266950">
                <a:tc>
                  <a:txBody>
                    <a:bodyPr/>
                    <a:lstStyle/>
                    <a:p>
                      <a:pPr indent="0" lvl="0" marL="0" rtl="0" algn="ctr">
                        <a:spcBef>
                          <a:spcPts val="0"/>
                        </a:spcBef>
                        <a:spcAft>
                          <a:spcPts val="0"/>
                        </a:spcAft>
                        <a:buNone/>
                      </a:pPr>
                      <a:r>
                        <a:rPr lang="ko"/>
                        <a:t>Calculation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137.30</a:t>
                      </a:r>
                      <a:r>
                        <a:rPr lang="ko"/>
                        <a:t> sec</a:t>
                      </a:r>
                      <a:endParaRPr/>
                    </a:p>
                  </a:txBody>
                  <a:tcPr marT="91425" marB="91425" marR="91425" marL="91425"/>
                </a:tc>
                <a:tc>
                  <a:txBody>
                    <a:bodyPr/>
                    <a:lstStyle/>
                    <a:p>
                      <a:pPr indent="0" lvl="0" marL="0" rtl="0" algn="ctr">
                        <a:spcBef>
                          <a:spcPts val="0"/>
                        </a:spcBef>
                        <a:spcAft>
                          <a:spcPts val="0"/>
                        </a:spcAft>
                        <a:buNone/>
                      </a:pPr>
                      <a:r>
                        <a:rPr lang="ko"/>
                        <a:t>2.806  sec</a:t>
                      </a:r>
                      <a:endParaRPr/>
                    </a:p>
                  </a:txBody>
                  <a:tcPr marT="91425" marB="91425" marR="91425" marL="91425">
                    <a:lnR cap="flat" cmpd="sng" w="9525">
                      <a:solidFill>
                        <a:srgbClr val="000000"/>
                      </a:solidFill>
                      <a:prstDash val="solid"/>
                      <a:round/>
                      <a:headEnd len="sm" w="sm" type="none"/>
                      <a:tailEnd len="sm" w="sm" type="none"/>
                    </a:lnR>
                  </a:tcPr>
                </a:tc>
                <a:tc>
                  <a:txBody>
                    <a:bodyPr/>
                    <a:lstStyle/>
                    <a:p>
                      <a:pPr indent="0" lvl="0" marL="0" rtl="0" algn="ctr">
                        <a:spcBef>
                          <a:spcPts val="0"/>
                        </a:spcBef>
                        <a:spcAft>
                          <a:spcPts val="0"/>
                        </a:spcAft>
                        <a:buNone/>
                      </a:pPr>
                      <a:r>
                        <a:rPr lang="ko"/>
                        <a:t>2.04%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2"/>
                    </a:solidFill>
                  </a:tcPr>
                </a:tc>
              </a:tr>
              <a:tr h="158550">
                <a:tc>
                  <a:txBody>
                    <a:bodyPr/>
                    <a:lstStyle/>
                    <a:p>
                      <a:pPr indent="0" lvl="0" marL="0" rtl="0" algn="ctr">
                        <a:spcBef>
                          <a:spcPts val="0"/>
                        </a:spcBef>
                        <a:spcAft>
                          <a:spcPts val="0"/>
                        </a:spcAft>
                        <a:buNone/>
                      </a:pPr>
                      <a:r>
                        <a:rPr lang="ko"/>
                        <a:t>Total duration</a:t>
                      </a:r>
                      <a:endParaRPr/>
                    </a:p>
                  </a:txBody>
                  <a:tcPr marT="91425" marB="91425" marR="91425" marL="91425"/>
                </a:tc>
                <a:tc>
                  <a:txBody>
                    <a:bodyPr/>
                    <a:lstStyle/>
                    <a:p>
                      <a:pPr indent="0" lvl="0" marL="0" rtl="0" algn="ctr">
                        <a:spcBef>
                          <a:spcPts val="0"/>
                        </a:spcBef>
                        <a:spcAft>
                          <a:spcPts val="0"/>
                        </a:spcAft>
                        <a:buNone/>
                      </a:pPr>
                      <a:r>
                        <a:rPr lang="ko">
                          <a:solidFill>
                            <a:schemeClr val="dk2"/>
                          </a:solidFill>
                        </a:rPr>
                        <a:t>174.62 </a:t>
                      </a:r>
                      <a:r>
                        <a:rPr lang="ko"/>
                        <a:t>sec</a:t>
                      </a:r>
                      <a:endParaRPr/>
                    </a:p>
                  </a:txBody>
                  <a:tcPr marT="91425" marB="91425" marR="91425" marL="91425"/>
                </a:tc>
                <a:tc>
                  <a:txBody>
                    <a:bodyPr/>
                    <a:lstStyle/>
                    <a:p>
                      <a:pPr indent="0" lvl="0" marL="0" rtl="0" algn="ctr">
                        <a:spcBef>
                          <a:spcPts val="0"/>
                        </a:spcBef>
                        <a:spcAft>
                          <a:spcPts val="0"/>
                        </a:spcAft>
                        <a:buNone/>
                      </a:pPr>
                      <a:r>
                        <a:rPr lang="ko"/>
                        <a:t>56.806 sec</a:t>
                      </a:r>
                      <a:endParaRPr/>
                    </a:p>
                  </a:txBody>
                  <a:tcPr marT="91425" marB="91425" marR="91425" marL="91425">
                    <a:lnR cap="flat" cmpd="sng" w="9525">
                      <a:solidFill>
                        <a:srgbClr val="000000"/>
                      </a:solidFill>
                      <a:prstDash val="solid"/>
                      <a:round/>
                      <a:headEnd len="sm" w="sm" type="none"/>
                      <a:tailEnd len="sm" w="sm" type="none"/>
                    </a:lnR>
                  </a:tcPr>
                </a:tc>
                <a:tc>
                  <a:txBody>
                    <a:bodyPr/>
                    <a:lstStyle/>
                    <a:p>
                      <a:pPr indent="0" lvl="0" marL="0" rtl="0" algn="ctr">
                        <a:spcBef>
                          <a:spcPts val="0"/>
                        </a:spcBef>
                        <a:spcAft>
                          <a:spcPts val="0"/>
                        </a:spcAft>
                        <a:buNone/>
                      </a:pPr>
                      <a:r>
                        <a:rPr lang="ko"/>
                        <a:t>32.5%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46"/>
          <p:cNvSpPr txBox="1"/>
          <p:nvPr>
            <p:ph idx="1" type="body"/>
          </p:nvPr>
        </p:nvSpPr>
        <p:spPr>
          <a:xfrm>
            <a:off x="729450" y="1251200"/>
            <a:ext cx="7688700" cy="2243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ko"/>
              <a:t>Since the data for simulation on FPGA is too big, we calculate the duration time based on 16 nodes data. </a:t>
            </a:r>
            <a:endParaRPr/>
          </a:p>
          <a:p>
            <a:pPr indent="0" lvl="0" marL="45720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631" name="Google Shape;631;p46"/>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632" name="Google Shape;632;p46"/>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Evaluation </a:t>
            </a:r>
            <a:r>
              <a:rPr lang="ko" sz="1800">
                <a:solidFill>
                  <a:schemeClr val="dk1"/>
                </a:solidFill>
              </a:rPr>
              <a:t>(How to calculate the expectation data)</a:t>
            </a:r>
            <a:endParaRPr sz="1800">
              <a:solidFill>
                <a:schemeClr val="dk1"/>
              </a:solidFill>
            </a:endParaRPr>
          </a:p>
        </p:txBody>
      </p:sp>
      <p:sp>
        <p:nvSpPr>
          <p:cNvPr id="633" name="Google Shape;633;p46"/>
          <p:cNvSpPr txBox="1"/>
          <p:nvPr/>
        </p:nvSpPr>
        <p:spPr>
          <a:xfrm>
            <a:off x="412275" y="2188925"/>
            <a:ext cx="1030800" cy="130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634" name="Google Shape;634;p46"/>
          <p:cNvSpPr/>
          <p:nvPr/>
        </p:nvSpPr>
        <p:spPr>
          <a:xfrm>
            <a:off x="215550" y="2024963"/>
            <a:ext cx="8814900" cy="1096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&lt;SSSP module&gt;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ko" sz="1200"/>
              <a:t>( Average of READ </a:t>
            </a:r>
            <a:r>
              <a:rPr lang="ko" sz="1200">
                <a:solidFill>
                  <a:schemeClr val="accent2"/>
                </a:solidFill>
              </a:rPr>
              <a:t>packet</a:t>
            </a:r>
            <a:r>
              <a:rPr lang="ko" sz="1200"/>
              <a:t> cycles + READ </a:t>
            </a:r>
            <a:r>
              <a:rPr lang="ko" sz="1200">
                <a:solidFill>
                  <a:schemeClr val="accent2"/>
                </a:solidFill>
              </a:rPr>
              <a:t>address map</a:t>
            </a:r>
            <a:r>
              <a:rPr lang="ko" sz="1200"/>
              <a:t> cycles + READ&amp;WRITE </a:t>
            </a:r>
            <a:r>
              <a:rPr lang="ko" sz="1200">
                <a:solidFill>
                  <a:schemeClr val="accent2"/>
                </a:solidFill>
              </a:rPr>
              <a:t>distance</a:t>
            </a:r>
            <a:r>
              <a:rPr lang="ko" sz="1200"/>
              <a:t> cycles ) * </a:t>
            </a:r>
            <a:r>
              <a:rPr lang="ko" sz="1200">
                <a:solidFill>
                  <a:schemeClr val="accent2"/>
                </a:solidFill>
              </a:rPr>
              <a:t>clock speed</a:t>
            </a:r>
            <a:r>
              <a:rPr lang="ko" sz="1200"/>
              <a:t> (⅓ ns)</a:t>
            </a:r>
            <a:endParaRPr sz="1200"/>
          </a:p>
        </p:txBody>
      </p:sp>
      <p:sp>
        <p:nvSpPr>
          <p:cNvPr id="635" name="Google Shape;635;p46"/>
          <p:cNvSpPr/>
          <p:nvPr/>
        </p:nvSpPr>
        <p:spPr>
          <a:xfrm>
            <a:off x="215550" y="3759550"/>
            <a:ext cx="8814900" cy="994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&lt;FIND module&gt;</a:t>
            </a:r>
            <a:endParaRPr/>
          </a:p>
          <a:p>
            <a:pPr indent="0" lvl="0" marL="0" rtl="0" algn="ctr">
              <a:spcBef>
                <a:spcPts val="0"/>
              </a:spcBef>
              <a:spcAft>
                <a:spcPts val="0"/>
              </a:spcAft>
              <a:buNone/>
            </a:pPr>
            <a:r>
              <a:t/>
            </a:r>
            <a:endParaRPr/>
          </a:p>
          <a:p>
            <a:pPr indent="0" lvl="0" marL="0" rtl="0" algn="l">
              <a:spcBef>
                <a:spcPts val="0"/>
              </a:spcBef>
              <a:spcAft>
                <a:spcPts val="0"/>
              </a:spcAft>
              <a:buNone/>
            </a:pPr>
            <a:r>
              <a:rPr lang="ko" sz="1200"/>
              <a:t>( Constant</a:t>
            </a:r>
            <a:r>
              <a:rPr lang="ko" sz="1200"/>
              <a:t> cycles of FSM +  cycles based on </a:t>
            </a:r>
            <a:r>
              <a:rPr lang="ko" sz="1200">
                <a:solidFill>
                  <a:schemeClr val="accent2"/>
                </a:solidFill>
              </a:rPr>
              <a:t>MAX nodes</a:t>
            </a:r>
            <a:r>
              <a:rPr lang="ko" sz="1200"/>
              <a:t> ) * </a:t>
            </a:r>
            <a:r>
              <a:rPr lang="ko" sz="1200">
                <a:solidFill>
                  <a:schemeClr val="accent2"/>
                </a:solidFill>
              </a:rPr>
              <a:t>clock speed</a:t>
            </a:r>
            <a:r>
              <a:rPr lang="ko" sz="1200"/>
              <a:t> = </a:t>
            </a:r>
            <a:r>
              <a:rPr lang="ko" sz="1200"/>
              <a:t>{ (25cycles) +(14*(MAX # of node)/32 ) } *(⅓ ns)</a:t>
            </a:r>
            <a:endParaRPr sz="1200"/>
          </a:p>
        </p:txBody>
      </p:sp>
      <p:sp>
        <p:nvSpPr>
          <p:cNvPr id="636" name="Google Shape;636;p46"/>
          <p:cNvSpPr/>
          <p:nvPr/>
        </p:nvSpPr>
        <p:spPr>
          <a:xfrm>
            <a:off x="4240425" y="3199849"/>
            <a:ext cx="432000" cy="471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ko"/>
              <a:t>+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47"/>
          <p:cNvSpPr txBox="1"/>
          <p:nvPr>
            <p:ph idx="1" type="body"/>
          </p:nvPr>
        </p:nvSpPr>
        <p:spPr>
          <a:xfrm>
            <a:off x="729450" y="2078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sp>
        <p:nvSpPr>
          <p:cNvPr id="642" name="Google Shape;642;p47"/>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643" name="Google Shape;643;p47"/>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Evaluation : PC(GraphBIG) vs FPGA</a:t>
            </a:r>
            <a:endParaRPr sz="1800"/>
          </a:p>
        </p:txBody>
      </p:sp>
      <p:pic>
        <p:nvPicPr>
          <p:cNvPr id="644" name="Google Shape;644;p47"/>
          <p:cNvPicPr preferRelativeResize="0"/>
          <p:nvPr/>
        </p:nvPicPr>
        <p:blipFill rotWithShape="1">
          <a:blip r:embed="rId3">
            <a:alphaModFix/>
          </a:blip>
          <a:srcRect b="3238" l="898" r="4502" t="8046"/>
          <a:stretch/>
        </p:blipFill>
        <p:spPr>
          <a:xfrm>
            <a:off x="7491225" y="1700375"/>
            <a:ext cx="1537150" cy="1744050"/>
          </a:xfrm>
          <a:prstGeom prst="rect">
            <a:avLst/>
          </a:prstGeom>
          <a:noFill/>
          <a:ln>
            <a:noFill/>
          </a:ln>
        </p:spPr>
      </p:pic>
      <p:pic>
        <p:nvPicPr>
          <p:cNvPr id="645" name="Google Shape;645;p47"/>
          <p:cNvPicPr preferRelativeResize="0"/>
          <p:nvPr/>
        </p:nvPicPr>
        <p:blipFill rotWithShape="1">
          <a:blip r:embed="rId4">
            <a:alphaModFix/>
          </a:blip>
          <a:srcRect b="1197" l="811" r="1456" t="1479"/>
          <a:stretch/>
        </p:blipFill>
        <p:spPr>
          <a:xfrm>
            <a:off x="308075" y="1592813"/>
            <a:ext cx="3252925" cy="2087300"/>
          </a:xfrm>
          <a:prstGeom prst="rect">
            <a:avLst/>
          </a:prstGeom>
          <a:noFill/>
          <a:ln>
            <a:noFill/>
          </a:ln>
        </p:spPr>
      </p:pic>
      <p:pic>
        <p:nvPicPr>
          <p:cNvPr id="646" name="Google Shape;646;p47"/>
          <p:cNvPicPr preferRelativeResize="0"/>
          <p:nvPr/>
        </p:nvPicPr>
        <p:blipFill rotWithShape="1">
          <a:blip r:embed="rId5">
            <a:alphaModFix/>
          </a:blip>
          <a:srcRect b="1789" l="1724" r="2453" t="2999"/>
          <a:stretch/>
        </p:blipFill>
        <p:spPr>
          <a:xfrm>
            <a:off x="4012975" y="1542725"/>
            <a:ext cx="3478250" cy="21874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48"/>
          <p:cNvSpPr txBox="1"/>
          <p:nvPr>
            <p:ph idx="1" type="body"/>
          </p:nvPr>
        </p:nvSpPr>
        <p:spPr>
          <a:xfrm>
            <a:off x="727650" y="1251200"/>
            <a:ext cx="7688700" cy="2261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b="1"/>
          </a:p>
          <a:p>
            <a:pPr indent="-317500" lvl="0" marL="457200" rtl="0" algn="l">
              <a:lnSpc>
                <a:spcPct val="150000"/>
              </a:lnSpc>
              <a:spcBef>
                <a:spcPts val="1600"/>
              </a:spcBef>
              <a:spcAft>
                <a:spcPts val="0"/>
              </a:spcAft>
              <a:buSzPts val="1400"/>
              <a:buChar char="-"/>
            </a:pPr>
            <a:r>
              <a:rPr lang="ko" sz="1400"/>
              <a:t>Accomplish proper communication between PC and FPGA</a:t>
            </a:r>
            <a:endParaRPr sz="1400"/>
          </a:p>
          <a:p>
            <a:pPr indent="-317500" lvl="0" marL="457200" rtl="0" algn="l">
              <a:lnSpc>
                <a:spcPct val="150000"/>
              </a:lnSpc>
              <a:spcBef>
                <a:spcPts val="0"/>
              </a:spcBef>
              <a:spcAft>
                <a:spcPts val="0"/>
              </a:spcAft>
              <a:buSzPts val="1400"/>
              <a:buChar char="-"/>
            </a:pPr>
            <a:r>
              <a:rPr lang="ko" sz="1400"/>
              <a:t>Test out different types of dataset and compare the acceleration effect</a:t>
            </a:r>
            <a:endParaRPr sz="1400"/>
          </a:p>
          <a:p>
            <a:pPr indent="-317500" lvl="0" marL="457200" rtl="0" algn="l">
              <a:lnSpc>
                <a:spcPct val="150000"/>
              </a:lnSpc>
              <a:spcBef>
                <a:spcPts val="0"/>
              </a:spcBef>
              <a:spcAft>
                <a:spcPts val="0"/>
              </a:spcAft>
              <a:buSzPts val="1400"/>
              <a:buChar char="-"/>
            </a:pPr>
            <a:r>
              <a:rPr lang="ko" sz="1400"/>
              <a:t>Reduce clock cycles that are unnecessary to the computation</a:t>
            </a:r>
            <a:endParaRPr sz="1400"/>
          </a:p>
          <a:p>
            <a:pPr indent="-317500" lvl="0" marL="457200" rtl="0" algn="l">
              <a:lnSpc>
                <a:spcPct val="150000"/>
              </a:lnSpc>
              <a:spcBef>
                <a:spcPts val="0"/>
              </a:spcBef>
              <a:spcAft>
                <a:spcPts val="0"/>
              </a:spcAft>
              <a:buSzPts val="1400"/>
              <a:buChar char="-"/>
            </a:pPr>
            <a:r>
              <a:rPr lang="ko" sz="1400"/>
              <a:t>Design ‘Data preprocessing part’ to FPGA</a:t>
            </a:r>
            <a:endParaRPr sz="1400"/>
          </a:p>
          <a:p>
            <a:pPr indent="0" lvl="0" marL="0" rtl="0" algn="l">
              <a:spcBef>
                <a:spcPts val="1600"/>
              </a:spcBef>
              <a:spcAft>
                <a:spcPts val="0"/>
              </a:spcAft>
              <a:buClr>
                <a:schemeClr val="dk1"/>
              </a:buClr>
              <a:buSzPts val="1100"/>
              <a:buFont typeface="Arial"/>
              <a:buNone/>
            </a:pPr>
            <a:r>
              <a:rPr lang="ko"/>
              <a:t>	</a:t>
            </a:r>
            <a:endParaRPr/>
          </a:p>
          <a:p>
            <a:pPr indent="0" lvl="0" marL="0" rtl="0" algn="l">
              <a:spcBef>
                <a:spcPts val="1600"/>
              </a:spcBef>
              <a:spcAft>
                <a:spcPts val="1600"/>
              </a:spcAft>
              <a:buNone/>
            </a:pPr>
            <a:r>
              <a:t/>
            </a:r>
            <a:endParaRPr/>
          </a:p>
        </p:txBody>
      </p:sp>
      <p:sp>
        <p:nvSpPr>
          <p:cNvPr id="652" name="Google Shape;652;p48"/>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Conclusion</a:t>
            </a:r>
            <a:endParaRPr/>
          </a:p>
        </p:txBody>
      </p:sp>
      <p:sp>
        <p:nvSpPr>
          <p:cNvPr id="653" name="Google Shape;653;p48"/>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Further objectives</a:t>
            </a:r>
            <a:endParaRPr sz="18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49"/>
          <p:cNvSpPr txBox="1"/>
          <p:nvPr>
            <p:ph idx="1" type="body"/>
          </p:nvPr>
        </p:nvSpPr>
        <p:spPr>
          <a:xfrm>
            <a:off x="727650" y="1743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ko"/>
              <a:t>GraphBIG: Understanding Graph Computing in the Context of Industrial Solutions,Lifeng Nai, Georgia Institute of Technology, Atlanta GA, IBM Thomas J. Watson Research Center</a:t>
            </a:r>
            <a:endParaRPr/>
          </a:p>
          <a:p>
            <a:pPr indent="-311150" lvl="0" marL="457200" rtl="0" algn="l">
              <a:spcBef>
                <a:spcPts val="1600"/>
              </a:spcBef>
              <a:spcAft>
                <a:spcPts val="0"/>
              </a:spcAft>
              <a:buSzPts val="1300"/>
              <a:buChar char="-"/>
            </a:pPr>
            <a:r>
              <a:rPr lang="ko"/>
              <a:t>An FPGA Implementation for Solving the Large Single-Source-Shortest-Path Problem,Guoqing Lei, Yong Dou, Rongchun Li, and Fei Xia</a:t>
            </a:r>
            <a:endParaRPr sz="2400">
              <a:solidFill>
                <a:srgbClr val="000000"/>
              </a:solidFill>
              <a:latin typeface="Arial"/>
              <a:ea typeface="Arial"/>
              <a:cs typeface="Arial"/>
              <a:sym typeface="Arial"/>
            </a:endParaRPr>
          </a:p>
          <a:p>
            <a:pPr indent="-311150" lvl="0" marL="457200" rtl="0" algn="l">
              <a:spcBef>
                <a:spcPts val="1600"/>
              </a:spcBef>
              <a:spcAft>
                <a:spcPts val="0"/>
              </a:spcAft>
              <a:buSzPts val="1300"/>
              <a:buChar char="-"/>
            </a:pPr>
            <a:r>
              <a:rPr lang="ko"/>
              <a:t>Accelerating Large-Scale Single-Source Shortest Path on FPGA, Shijie Zhou, Charalampos Chelmis, Viktor K. Prasanna</a:t>
            </a:r>
            <a:endParaRPr sz="1000">
              <a:solidFill>
                <a:srgbClr val="000000"/>
              </a:solidFill>
              <a:latin typeface="Arial"/>
              <a:ea typeface="Arial"/>
              <a:cs typeface="Arial"/>
              <a:sym typeface="Arial"/>
            </a:endParaRPr>
          </a:p>
          <a:p>
            <a:pPr indent="-311150" lvl="0" marL="457200" rtl="0" algn="l">
              <a:spcBef>
                <a:spcPts val="1600"/>
              </a:spcBef>
              <a:spcAft>
                <a:spcPts val="0"/>
              </a:spcAft>
              <a:buSzPts val="1300"/>
              <a:buChar char="-"/>
            </a:pPr>
            <a:r>
              <a:rPr lang="ko"/>
              <a:t>FPGA Based Binary Heap Implementation: With an Application to Web Based Anomaly Prioritization,Md Monjur Alam,Georgia State University</a:t>
            </a:r>
            <a:endParaRPr/>
          </a:p>
          <a:p>
            <a:pPr indent="0" lvl="0" marL="0" rtl="0" algn="l">
              <a:spcBef>
                <a:spcPts val="1600"/>
              </a:spcBef>
              <a:spcAft>
                <a:spcPts val="0"/>
              </a:spcAft>
              <a:buNone/>
            </a:pPr>
            <a:r>
              <a:t/>
            </a:r>
            <a:endParaRPr/>
          </a:p>
          <a:p>
            <a:pPr indent="0" lvl="0" marL="0" rtl="0" algn="l">
              <a:spcBef>
                <a:spcPts val="1600"/>
              </a:spcBef>
              <a:spcAft>
                <a:spcPts val="0"/>
              </a:spcAft>
              <a:buClr>
                <a:schemeClr val="dk1"/>
              </a:buClr>
              <a:buSzPts val="1100"/>
              <a:buFont typeface="Arial"/>
              <a:buNone/>
            </a:pPr>
            <a:r>
              <a:rPr lang="ko"/>
              <a:t>	</a:t>
            </a:r>
            <a:endParaRPr/>
          </a:p>
          <a:p>
            <a:pPr indent="0" lvl="0" marL="0" rtl="0" algn="l">
              <a:spcBef>
                <a:spcPts val="1600"/>
              </a:spcBef>
              <a:spcAft>
                <a:spcPts val="1600"/>
              </a:spcAft>
              <a:buNone/>
            </a:pPr>
            <a:r>
              <a:t/>
            </a:r>
            <a:endParaRPr/>
          </a:p>
        </p:txBody>
      </p:sp>
      <p:sp>
        <p:nvSpPr>
          <p:cNvPr id="659" name="Google Shape;659;p49"/>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Reference</a:t>
            </a:r>
            <a:endParaRPr/>
          </a:p>
        </p:txBody>
      </p:sp>
      <p:sp>
        <p:nvSpPr>
          <p:cNvPr id="660" name="Google Shape;660;p49"/>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Research papers</a:t>
            </a:r>
            <a:endParaRPr sz="18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50"/>
          <p:cNvSpPr txBox="1"/>
          <p:nvPr>
            <p:ph idx="1" type="body"/>
          </p:nvPr>
        </p:nvSpPr>
        <p:spPr>
          <a:xfrm>
            <a:off x="729450" y="2078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graphicFrame>
        <p:nvGraphicFramePr>
          <p:cNvPr id="666" name="Google Shape;666;p50"/>
          <p:cNvGraphicFramePr/>
          <p:nvPr/>
        </p:nvGraphicFramePr>
        <p:xfrm>
          <a:off x="913075" y="1323650"/>
          <a:ext cx="3000000" cy="3000000"/>
        </p:xfrm>
        <a:graphic>
          <a:graphicData uri="http://schemas.openxmlformats.org/drawingml/2006/table">
            <a:tbl>
              <a:tblPr>
                <a:noFill/>
                <a:tableStyleId>{45CFF56B-CE8A-4001-855F-51EDF18B7BF9}</a:tableStyleId>
              </a:tblPr>
              <a:tblGrid>
                <a:gridCol w="1338975"/>
                <a:gridCol w="2950000"/>
                <a:gridCol w="2950000"/>
              </a:tblGrid>
              <a:tr h="3962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ko"/>
                        <a:t>PC specs</a:t>
                      </a:r>
                      <a:endParaRPr/>
                    </a:p>
                  </a:txBody>
                  <a:tcPr marT="91425" marB="91425" marR="91425" marL="91425"/>
                </a:tc>
                <a:tc>
                  <a:txBody>
                    <a:bodyPr/>
                    <a:lstStyle/>
                    <a:p>
                      <a:pPr indent="0" lvl="0" marL="0" rtl="0" algn="ctr">
                        <a:spcBef>
                          <a:spcPts val="0"/>
                        </a:spcBef>
                        <a:spcAft>
                          <a:spcPts val="0"/>
                        </a:spcAft>
                        <a:buNone/>
                      </a:pPr>
                      <a:r>
                        <a:rPr lang="ko"/>
                        <a:t>FPGA specs</a:t>
                      </a:r>
                      <a:endParaRPr/>
                    </a:p>
                  </a:txBody>
                  <a:tcPr marT="91425" marB="91425" marR="91425" marL="91425"/>
                </a:tc>
              </a:tr>
              <a:tr h="396225">
                <a:tc>
                  <a:txBody>
                    <a:bodyPr/>
                    <a:lstStyle/>
                    <a:p>
                      <a:pPr indent="0" lvl="0" marL="0" rtl="0" algn="ctr">
                        <a:spcBef>
                          <a:spcPts val="0"/>
                        </a:spcBef>
                        <a:spcAft>
                          <a:spcPts val="0"/>
                        </a:spcAft>
                        <a:buNone/>
                      </a:pPr>
                      <a:r>
                        <a:rPr lang="ko"/>
                        <a:t>Bandwidth</a:t>
                      </a:r>
                      <a:endParaRPr/>
                    </a:p>
                  </a:txBody>
                  <a:tcPr marT="91425" marB="91425" marR="91425" marL="91425"/>
                </a:tc>
                <a:tc>
                  <a:txBody>
                    <a:bodyPr/>
                    <a:lstStyle/>
                    <a:p>
                      <a:pPr indent="0" lvl="0" marL="0" rtl="0" algn="ctr">
                        <a:spcBef>
                          <a:spcPts val="0"/>
                        </a:spcBef>
                        <a:spcAft>
                          <a:spcPts val="0"/>
                        </a:spcAft>
                        <a:buNone/>
                      </a:pPr>
                      <a:r>
                        <a:rPr lang="ko"/>
                        <a:t>64 bit</a:t>
                      </a:r>
                      <a:endParaRPr/>
                    </a:p>
                  </a:txBody>
                  <a:tcPr marT="91425" marB="91425" marR="91425" marL="91425"/>
                </a:tc>
                <a:tc>
                  <a:txBody>
                    <a:bodyPr/>
                    <a:lstStyle/>
                    <a:p>
                      <a:pPr indent="0" lvl="0" marL="0" rtl="0" algn="ctr">
                        <a:spcBef>
                          <a:spcPts val="0"/>
                        </a:spcBef>
                        <a:spcAft>
                          <a:spcPts val="0"/>
                        </a:spcAft>
                        <a:buNone/>
                      </a:pPr>
                      <a:r>
                        <a:rPr lang="ko"/>
                        <a:t>1024 bit</a:t>
                      </a:r>
                      <a:endParaRPr/>
                    </a:p>
                  </a:txBody>
                  <a:tcPr marT="91425" marB="91425" marR="91425" marL="91425"/>
                </a:tc>
              </a:tr>
              <a:tr h="396225">
                <a:tc>
                  <a:txBody>
                    <a:bodyPr/>
                    <a:lstStyle/>
                    <a:p>
                      <a:pPr indent="0" lvl="0" marL="0" rtl="0" algn="ctr">
                        <a:spcBef>
                          <a:spcPts val="0"/>
                        </a:spcBef>
                        <a:spcAft>
                          <a:spcPts val="0"/>
                        </a:spcAft>
                        <a:buNone/>
                      </a:pPr>
                      <a:r>
                        <a:rPr lang="ko"/>
                        <a:t>Clock Speed</a:t>
                      </a:r>
                      <a:endParaRPr/>
                    </a:p>
                  </a:txBody>
                  <a:tcPr marT="91425" marB="91425" marR="91425" marL="91425"/>
                </a:tc>
                <a:tc>
                  <a:txBody>
                    <a:bodyPr/>
                    <a:lstStyle/>
                    <a:p>
                      <a:pPr indent="0" lvl="0" marL="0" rtl="0" algn="ctr">
                        <a:spcBef>
                          <a:spcPts val="0"/>
                        </a:spcBef>
                        <a:spcAft>
                          <a:spcPts val="0"/>
                        </a:spcAft>
                        <a:buNone/>
                      </a:pPr>
                      <a:r>
                        <a:rPr lang="ko"/>
                        <a:t>2.0 GHz</a:t>
                      </a:r>
                      <a:endParaRPr/>
                    </a:p>
                  </a:txBody>
                  <a:tcPr marT="91425" marB="91425" marR="91425" marL="91425"/>
                </a:tc>
                <a:tc>
                  <a:txBody>
                    <a:bodyPr/>
                    <a:lstStyle/>
                    <a:p>
                      <a:pPr indent="0" lvl="0" marL="0" rtl="0" algn="ctr">
                        <a:spcBef>
                          <a:spcPts val="0"/>
                        </a:spcBef>
                        <a:spcAft>
                          <a:spcPts val="0"/>
                        </a:spcAft>
                        <a:buNone/>
                      </a:pPr>
                      <a:r>
                        <a:rPr lang="ko"/>
                        <a:t>300 MHz</a:t>
                      </a:r>
                      <a:endParaRPr/>
                    </a:p>
                  </a:txBody>
                  <a:tcPr marT="91425" marB="91425" marR="91425" marL="91425"/>
                </a:tc>
              </a:tr>
            </a:tbl>
          </a:graphicData>
        </a:graphic>
      </p:graphicFrame>
      <p:sp>
        <p:nvSpPr>
          <p:cNvPr id="667" name="Google Shape;667;p50"/>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668" name="Google Shape;668;p50"/>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Evaluation</a:t>
            </a:r>
            <a:endParaRPr sz="1800"/>
          </a:p>
        </p:txBody>
      </p:sp>
      <p:graphicFrame>
        <p:nvGraphicFramePr>
          <p:cNvPr id="669" name="Google Shape;669;p50"/>
          <p:cNvGraphicFramePr/>
          <p:nvPr/>
        </p:nvGraphicFramePr>
        <p:xfrm>
          <a:off x="913075" y="2716475"/>
          <a:ext cx="3000000" cy="3000000"/>
        </p:xfrm>
        <a:graphic>
          <a:graphicData uri="http://schemas.openxmlformats.org/drawingml/2006/table">
            <a:tbl>
              <a:tblPr>
                <a:noFill/>
                <a:tableStyleId>{45CFF56B-CE8A-4001-855F-51EDF18B7BF9}</a:tableStyleId>
              </a:tblPr>
              <a:tblGrid>
                <a:gridCol w="1857800"/>
                <a:gridCol w="1793725"/>
                <a:gridCol w="1793725"/>
                <a:gridCol w="1793725"/>
              </a:tblGrid>
              <a:tr h="396225">
                <a:tc gridSpan="4">
                  <a:txBody>
                    <a:bodyPr/>
                    <a:lstStyle/>
                    <a:p>
                      <a:pPr indent="0" lvl="0" marL="0" rtl="0" algn="ctr">
                        <a:spcBef>
                          <a:spcPts val="0"/>
                        </a:spcBef>
                        <a:spcAft>
                          <a:spcPts val="0"/>
                        </a:spcAft>
                        <a:buNone/>
                      </a:pPr>
                      <a:r>
                        <a:rPr lang="ko"/>
                        <a:t>Sample data (16 nodes 43 edges)</a:t>
                      </a:r>
                      <a:endParaRPr/>
                    </a:p>
                  </a:txBody>
                  <a:tcPr marT="91425" marB="91425" marR="91425" marL="91425"/>
                </a:tc>
                <a:tc hMerge="1"/>
                <a:tc hMerge="1"/>
                <a:tc hMerge="1"/>
              </a:tr>
              <a:tr h="60195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ko"/>
                        <a:t>PC(GraphBIG Benchmark)</a:t>
                      </a:r>
                      <a:endParaRPr/>
                    </a:p>
                  </a:txBody>
                  <a:tcPr marT="91425" marB="91425" marR="91425" marL="91425"/>
                </a:tc>
                <a:tc>
                  <a:txBody>
                    <a:bodyPr/>
                    <a:lstStyle/>
                    <a:p>
                      <a:pPr indent="0" lvl="0" marL="0" rtl="0" algn="ctr">
                        <a:spcBef>
                          <a:spcPts val="0"/>
                        </a:spcBef>
                        <a:spcAft>
                          <a:spcPts val="0"/>
                        </a:spcAft>
                        <a:buNone/>
                      </a:pPr>
                      <a:r>
                        <a:rPr lang="ko"/>
                        <a:t>FPGA accel</a:t>
                      </a:r>
                      <a:endParaRPr/>
                    </a:p>
                  </a:txBody>
                  <a:tcPr marT="91425" marB="91425" marR="91425" marL="91425"/>
                </a:tc>
                <a:tc>
                  <a:txBody>
                    <a:bodyPr/>
                    <a:lstStyle/>
                    <a:p>
                      <a:pPr indent="0" lvl="0" marL="0" rtl="0" algn="ctr">
                        <a:spcBef>
                          <a:spcPts val="0"/>
                        </a:spcBef>
                        <a:spcAft>
                          <a:spcPts val="0"/>
                        </a:spcAft>
                        <a:buNone/>
                      </a:pPr>
                      <a:r>
                        <a:rPr lang="ko"/>
                        <a:t>Performance</a:t>
                      </a:r>
                      <a:endParaRPr/>
                    </a:p>
                    <a:p>
                      <a:pPr indent="0" lvl="0" marL="0" rtl="0" algn="ctr">
                        <a:spcBef>
                          <a:spcPts val="0"/>
                        </a:spcBef>
                        <a:spcAft>
                          <a:spcPts val="0"/>
                        </a:spcAft>
                        <a:buNone/>
                      </a:pPr>
                      <a:r>
                        <a:rPr lang="ko"/>
                        <a:t>(FPGA/PC)</a:t>
                      </a:r>
                      <a:endParaRPr/>
                    </a:p>
                  </a:txBody>
                  <a:tcPr marT="91425" marB="91425" marR="91425" marL="91425"/>
                </a:tc>
              </a:tr>
              <a:tr h="345775">
                <a:tc>
                  <a:txBody>
                    <a:bodyPr/>
                    <a:lstStyle/>
                    <a:p>
                      <a:pPr indent="0" lvl="0" marL="0" rtl="0" algn="ctr">
                        <a:spcBef>
                          <a:spcPts val="0"/>
                        </a:spcBef>
                        <a:spcAft>
                          <a:spcPts val="0"/>
                        </a:spcAft>
                        <a:buNone/>
                      </a:pPr>
                      <a:r>
                        <a:rPr lang="ko"/>
                        <a:t>Graph construction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2.45094e-4</a:t>
                      </a:r>
                      <a:r>
                        <a:rPr lang="ko"/>
                        <a:t>sec</a:t>
                      </a:r>
                      <a:endParaRPr/>
                    </a:p>
                  </a:txBody>
                  <a:tcPr marT="91425" marB="91425" marR="91425" marL="91425"/>
                </a:tc>
                <a:tc>
                  <a:txBody>
                    <a:bodyPr/>
                    <a:lstStyle/>
                    <a:p>
                      <a:pPr indent="0" lvl="0" marL="0" rtl="0" algn="ctr">
                        <a:spcBef>
                          <a:spcPts val="0"/>
                        </a:spcBef>
                        <a:spcAft>
                          <a:spcPts val="0"/>
                        </a:spcAft>
                        <a:buNone/>
                      </a:pPr>
                      <a:r>
                        <a:rPr lang="ko"/>
                        <a:t>0.009 sec</a:t>
                      </a:r>
                      <a:endParaRPr/>
                    </a:p>
                  </a:txBody>
                  <a:tcPr marT="91425" marB="91425" marR="91425" marL="91425"/>
                </a:tc>
                <a:tc>
                  <a:txBody>
                    <a:bodyPr/>
                    <a:lstStyle/>
                    <a:p>
                      <a:pPr indent="0" lvl="0" marL="0" rtl="0" algn="ctr">
                        <a:spcBef>
                          <a:spcPts val="0"/>
                        </a:spcBef>
                        <a:spcAft>
                          <a:spcPts val="0"/>
                        </a:spcAft>
                        <a:buNone/>
                      </a:pPr>
                      <a:r>
                        <a:rPr lang="ko"/>
                        <a:t>3672%</a:t>
                      </a:r>
                      <a:endParaRPr/>
                    </a:p>
                  </a:txBody>
                  <a:tcPr marT="91425" marB="91425" marR="91425" marL="91425"/>
                </a:tc>
              </a:tr>
              <a:tr h="266950">
                <a:tc>
                  <a:txBody>
                    <a:bodyPr/>
                    <a:lstStyle/>
                    <a:p>
                      <a:pPr indent="0" lvl="0" marL="0" rtl="0" algn="ctr">
                        <a:spcBef>
                          <a:spcPts val="0"/>
                        </a:spcBef>
                        <a:spcAft>
                          <a:spcPts val="0"/>
                        </a:spcAft>
                        <a:buNone/>
                      </a:pPr>
                      <a:r>
                        <a:rPr lang="ko"/>
                        <a:t>Calculation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4.05312e-6</a:t>
                      </a:r>
                      <a:r>
                        <a:rPr lang="ko"/>
                        <a:t> sec</a:t>
                      </a:r>
                      <a:endParaRPr/>
                    </a:p>
                  </a:txBody>
                  <a:tcPr marT="91425" marB="91425" marR="91425" marL="91425"/>
                </a:tc>
                <a:tc>
                  <a:txBody>
                    <a:bodyPr/>
                    <a:lstStyle/>
                    <a:p>
                      <a:pPr indent="0" lvl="0" marL="0" rtl="0" algn="ctr">
                        <a:spcBef>
                          <a:spcPts val="0"/>
                        </a:spcBef>
                        <a:spcAft>
                          <a:spcPts val="0"/>
                        </a:spcAft>
                        <a:buNone/>
                      </a:pPr>
                      <a:r>
                        <a:rPr lang="ko"/>
                        <a:t> 3.33e-7sec</a:t>
                      </a:r>
                      <a:endParaRPr/>
                    </a:p>
                  </a:txBody>
                  <a:tcPr marT="91425" marB="91425" marR="91425" marL="91425"/>
                </a:tc>
                <a:tc>
                  <a:txBody>
                    <a:bodyPr/>
                    <a:lstStyle/>
                    <a:p>
                      <a:pPr indent="0" lvl="0" marL="0" rtl="0" algn="ctr">
                        <a:spcBef>
                          <a:spcPts val="0"/>
                        </a:spcBef>
                        <a:spcAft>
                          <a:spcPts val="0"/>
                        </a:spcAft>
                        <a:buNone/>
                      </a:pPr>
                      <a:r>
                        <a:rPr lang="ko"/>
                        <a:t>17.84%</a:t>
                      </a:r>
                      <a:endParaRPr/>
                    </a:p>
                  </a:txBody>
                  <a:tcPr marT="91425" marB="91425" marR="91425" marL="91425"/>
                </a:tc>
              </a:tr>
              <a:tr h="158550">
                <a:tc>
                  <a:txBody>
                    <a:bodyPr/>
                    <a:lstStyle/>
                    <a:p>
                      <a:pPr indent="0" lvl="0" marL="0" rtl="0" algn="ctr">
                        <a:spcBef>
                          <a:spcPts val="0"/>
                        </a:spcBef>
                        <a:spcAft>
                          <a:spcPts val="0"/>
                        </a:spcAft>
                        <a:buNone/>
                      </a:pPr>
                      <a:r>
                        <a:rPr lang="ko"/>
                        <a:t>Total duration</a:t>
                      </a:r>
                      <a:endParaRPr/>
                    </a:p>
                  </a:txBody>
                  <a:tcPr marT="91425" marB="91425" marR="91425" marL="91425"/>
                </a:tc>
                <a:tc>
                  <a:txBody>
                    <a:bodyPr/>
                    <a:lstStyle/>
                    <a:p>
                      <a:pPr indent="0" lvl="0" marL="0" rtl="0" algn="ctr">
                        <a:spcBef>
                          <a:spcPts val="0"/>
                        </a:spcBef>
                        <a:spcAft>
                          <a:spcPts val="0"/>
                        </a:spcAft>
                        <a:buNone/>
                      </a:pPr>
                      <a:r>
                        <a:rPr lang="ko"/>
                        <a:t>2.492e-4 sec</a:t>
                      </a:r>
                      <a:endParaRPr/>
                    </a:p>
                  </a:txBody>
                  <a:tcPr marT="91425" marB="91425" marR="91425" marL="91425"/>
                </a:tc>
                <a:tc>
                  <a:txBody>
                    <a:bodyPr/>
                    <a:lstStyle/>
                    <a:p>
                      <a:pPr indent="0" lvl="0" marL="0" rtl="0" algn="ctr">
                        <a:spcBef>
                          <a:spcPts val="0"/>
                        </a:spcBef>
                        <a:spcAft>
                          <a:spcPts val="0"/>
                        </a:spcAft>
                        <a:buNone/>
                      </a:pPr>
                      <a:r>
                        <a:rPr lang="ko"/>
                        <a:t>0.009 sec</a:t>
                      </a:r>
                      <a:endParaRPr/>
                    </a:p>
                  </a:txBody>
                  <a:tcPr marT="91425" marB="91425" marR="91425" marL="91425"/>
                </a:tc>
                <a:tc>
                  <a:txBody>
                    <a:bodyPr/>
                    <a:lstStyle/>
                    <a:p>
                      <a:pPr indent="0" lvl="0" marL="0" rtl="0" algn="ctr">
                        <a:spcBef>
                          <a:spcPts val="0"/>
                        </a:spcBef>
                        <a:spcAft>
                          <a:spcPts val="0"/>
                        </a:spcAft>
                        <a:buNone/>
                      </a:pPr>
                      <a:r>
                        <a:rPr lang="ko"/>
                        <a:t>3611.5%</a:t>
                      </a:r>
                      <a:endParaRPr/>
                    </a:p>
                  </a:txBody>
                  <a:tcPr marT="91425" marB="91425" marR="91425" marL="91425"/>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51"/>
          <p:cNvSpPr txBox="1"/>
          <p:nvPr>
            <p:ph idx="1" type="body"/>
          </p:nvPr>
        </p:nvSpPr>
        <p:spPr>
          <a:xfrm>
            <a:off x="729450" y="2078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sp>
        <p:nvSpPr>
          <p:cNvPr id="675" name="Google Shape;675;p51"/>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676" name="Google Shape;676;p51"/>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Evaluation </a:t>
            </a:r>
            <a:endParaRPr sz="1800"/>
          </a:p>
        </p:txBody>
      </p:sp>
      <p:graphicFrame>
        <p:nvGraphicFramePr>
          <p:cNvPr id="677" name="Google Shape;677;p51"/>
          <p:cNvGraphicFramePr/>
          <p:nvPr/>
        </p:nvGraphicFramePr>
        <p:xfrm>
          <a:off x="883625" y="2078875"/>
          <a:ext cx="3000000" cy="3000000"/>
        </p:xfrm>
        <a:graphic>
          <a:graphicData uri="http://schemas.openxmlformats.org/drawingml/2006/table">
            <a:tbl>
              <a:tblPr>
                <a:noFill/>
                <a:tableStyleId>{45CFF56B-CE8A-4001-855F-51EDF18B7BF9}</a:tableStyleId>
              </a:tblPr>
              <a:tblGrid>
                <a:gridCol w="1857800"/>
                <a:gridCol w="1793725"/>
                <a:gridCol w="1793725"/>
                <a:gridCol w="1793725"/>
              </a:tblGrid>
              <a:tr h="396225">
                <a:tc gridSpan="4">
                  <a:txBody>
                    <a:bodyPr/>
                    <a:lstStyle/>
                    <a:p>
                      <a:pPr indent="0" lvl="0" marL="0" rtl="0" algn="ctr">
                        <a:spcBef>
                          <a:spcPts val="0"/>
                        </a:spcBef>
                        <a:spcAft>
                          <a:spcPts val="0"/>
                        </a:spcAft>
                        <a:buNone/>
                      </a:pPr>
                      <a:r>
                        <a:rPr lang="ko"/>
                        <a:t>Sample data ( 100 nodes 3250 edges)</a:t>
                      </a:r>
                      <a:endParaRPr/>
                    </a:p>
                  </a:txBody>
                  <a:tcPr marT="91425" marB="91425" marR="91425" marL="91425"/>
                </a:tc>
                <a:tc hMerge="1"/>
                <a:tc hMerge="1"/>
                <a:tc hMerge="1"/>
              </a:tr>
              <a:tr h="60195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ko"/>
                        <a:t>PC(GraphBIG Benchmark)</a:t>
                      </a:r>
                      <a:endParaRPr/>
                    </a:p>
                  </a:txBody>
                  <a:tcPr marT="91425" marB="91425" marR="91425" marL="91425"/>
                </a:tc>
                <a:tc>
                  <a:txBody>
                    <a:bodyPr/>
                    <a:lstStyle/>
                    <a:p>
                      <a:pPr indent="0" lvl="0" marL="0" rtl="0" algn="ctr">
                        <a:spcBef>
                          <a:spcPts val="0"/>
                        </a:spcBef>
                        <a:spcAft>
                          <a:spcPts val="0"/>
                        </a:spcAft>
                        <a:buNone/>
                      </a:pPr>
                      <a:r>
                        <a:rPr lang="ko"/>
                        <a:t>FPGA(expectation)</a:t>
                      </a:r>
                      <a:endParaRPr/>
                    </a:p>
                  </a:txBody>
                  <a:tcPr marT="91425" marB="91425" marR="91425" marL="91425"/>
                </a:tc>
                <a:tc>
                  <a:txBody>
                    <a:bodyPr/>
                    <a:lstStyle/>
                    <a:p>
                      <a:pPr indent="0" lvl="0" marL="0" rtl="0" algn="ctr">
                        <a:spcBef>
                          <a:spcPts val="0"/>
                        </a:spcBef>
                        <a:spcAft>
                          <a:spcPts val="0"/>
                        </a:spcAft>
                        <a:buNone/>
                      </a:pPr>
                      <a:r>
                        <a:rPr lang="ko"/>
                        <a:t>Peroformance</a:t>
                      </a:r>
                      <a:endParaRPr/>
                    </a:p>
                    <a:p>
                      <a:pPr indent="0" lvl="0" marL="0" rtl="0" algn="ctr">
                        <a:spcBef>
                          <a:spcPts val="0"/>
                        </a:spcBef>
                        <a:spcAft>
                          <a:spcPts val="0"/>
                        </a:spcAft>
                        <a:buNone/>
                      </a:pPr>
                      <a:r>
                        <a:rPr lang="ko"/>
                        <a:t>( FPGA / PC )</a:t>
                      </a:r>
                      <a:endParaRPr/>
                    </a:p>
                  </a:txBody>
                  <a:tcPr marT="91425" marB="91425" marR="91425" marL="91425"/>
                </a:tc>
              </a:tr>
              <a:tr h="345775">
                <a:tc>
                  <a:txBody>
                    <a:bodyPr/>
                    <a:lstStyle/>
                    <a:p>
                      <a:pPr indent="0" lvl="0" marL="0" rtl="0" algn="ctr">
                        <a:spcBef>
                          <a:spcPts val="0"/>
                        </a:spcBef>
                        <a:spcAft>
                          <a:spcPts val="0"/>
                        </a:spcAft>
                        <a:buNone/>
                      </a:pPr>
                      <a:r>
                        <a:rPr lang="ko"/>
                        <a:t>Graph construction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4.01</a:t>
                      </a:r>
                      <a:r>
                        <a:rPr lang="ko">
                          <a:solidFill>
                            <a:srgbClr val="1A1A1A"/>
                          </a:solidFill>
                        </a:rPr>
                        <a:t>e-3 </a:t>
                      </a:r>
                      <a:r>
                        <a:rPr lang="ko"/>
                        <a:t>sec</a:t>
                      </a:r>
                      <a:endParaRPr/>
                    </a:p>
                  </a:txBody>
                  <a:tcPr marT="91425" marB="91425" marR="91425" marL="91425"/>
                </a:tc>
                <a:tc>
                  <a:txBody>
                    <a:bodyPr/>
                    <a:lstStyle/>
                    <a:p>
                      <a:pPr indent="0" lvl="0" marL="0" rtl="0" algn="ctr">
                        <a:spcBef>
                          <a:spcPts val="0"/>
                        </a:spcBef>
                        <a:spcAft>
                          <a:spcPts val="0"/>
                        </a:spcAft>
                        <a:buNone/>
                      </a:pPr>
                      <a:r>
                        <a:rPr lang="ko"/>
                        <a:t>0.153</a:t>
                      </a:r>
                      <a:r>
                        <a:rPr lang="ko"/>
                        <a:t> sec</a:t>
                      </a:r>
                      <a:endParaRPr/>
                    </a:p>
                  </a:txBody>
                  <a:tcPr marT="91425" marB="91425" marR="91425" marL="91425"/>
                </a:tc>
                <a:tc>
                  <a:txBody>
                    <a:bodyPr/>
                    <a:lstStyle/>
                    <a:p>
                      <a:pPr indent="0" lvl="0" marL="0" rtl="0" algn="ctr">
                        <a:spcBef>
                          <a:spcPts val="0"/>
                        </a:spcBef>
                        <a:spcAft>
                          <a:spcPts val="0"/>
                        </a:spcAft>
                        <a:buNone/>
                      </a:pPr>
                      <a:r>
                        <a:rPr lang="ko"/>
                        <a:t>3815.4%</a:t>
                      </a:r>
                      <a:endParaRPr/>
                    </a:p>
                  </a:txBody>
                  <a:tcPr marT="91425" marB="91425" marR="91425" marL="91425"/>
                </a:tc>
              </a:tr>
              <a:tr h="266950">
                <a:tc>
                  <a:txBody>
                    <a:bodyPr/>
                    <a:lstStyle/>
                    <a:p>
                      <a:pPr indent="0" lvl="0" marL="0" rtl="0" algn="ctr">
                        <a:spcBef>
                          <a:spcPts val="0"/>
                        </a:spcBef>
                        <a:spcAft>
                          <a:spcPts val="0"/>
                        </a:spcAft>
                        <a:buNone/>
                      </a:pPr>
                      <a:r>
                        <a:rPr lang="ko"/>
                        <a:t>Calculation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3.38</a:t>
                      </a:r>
                      <a:r>
                        <a:rPr lang="ko">
                          <a:solidFill>
                            <a:srgbClr val="1A1A1A"/>
                          </a:solidFill>
                        </a:rPr>
                        <a:t>e-4</a:t>
                      </a:r>
                      <a:r>
                        <a:rPr lang="ko"/>
                        <a:t> sec</a:t>
                      </a:r>
                      <a:endParaRPr/>
                    </a:p>
                  </a:txBody>
                  <a:tcPr marT="91425" marB="91425" marR="91425" marL="91425"/>
                </a:tc>
                <a:tc>
                  <a:txBody>
                    <a:bodyPr/>
                    <a:lstStyle/>
                    <a:p>
                      <a:pPr indent="0" lvl="0" marL="0" rtl="0" algn="ctr">
                        <a:spcBef>
                          <a:spcPts val="0"/>
                        </a:spcBef>
                        <a:spcAft>
                          <a:spcPts val="0"/>
                        </a:spcAft>
                        <a:buNone/>
                      </a:pPr>
                      <a:r>
                        <a:rPr lang="ko"/>
                        <a:t> 1.55e-5 sec</a:t>
                      </a:r>
                      <a:endParaRPr/>
                    </a:p>
                  </a:txBody>
                  <a:tcPr marT="91425" marB="91425" marR="91425" marL="91425"/>
                </a:tc>
                <a:tc>
                  <a:txBody>
                    <a:bodyPr/>
                    <a:lstStyle/>
                    <a:p>
                      <a:pPr indent="0" lvl="0" marL="0" rtl="0" algn="ctr">
                        <a:spcBef>
                          <a:spcPts val="0"/>
                        </a:spcBef>
                        <a:spcAft>
                          <a:spcPts val="0"/>
                        </a:spcAft>
                        <a:buNone/>
                      </a:pPr>
                      <a:r>
                        <a:rPr lang="ko"/>
                        <a:t>4.58</a:t>
                      </a:r>
                      <a:r>
                        <a:rPr lang="ko"/>
                        <a:t>%</a:t>
                      </a:r>
                      <a:endParaRPr/>
                    </a:p>
                  </a:txBody>
                  <a:tcPr marT="91425" marB="91425" marR="91425" marL="91425"/>
                </a:tc>
              </a:tr>
              <a:tr h="158550">
                <a:tc>
                  <a:txBody>
                    <a:bodyPr/>
                    <a:lstStyle/>
                    <a:p>
                      <a:pPr indent="0" lvl="0" marL="0" rtl="0" algn="ctr">
                        <a:spcBef>
                          <a:spcPts val="0"/>
                        </a:spcBef>
                        <a:spcAft>
                          <a:spcPts val="0"/>
                        </a:spcAft>
                        <a:buNone/>
                      </a:pPr>
                      <a:r>
                        <a:rPr lang="ko"/>
                        <a:t>Total duration</a:t>
                      </a:r>
                      <a:endParaRPr/>
                    </a:p>
                  </a:txBody>
                  <a:tcPr marT="91425" marB="91425" marR="91425" marL="91425"/>
                </a:tc>
                <a:tc>
                  <a:txBody>
                    <a:bodyPr/>
                    <a:lstStyle/>
                    <a:p>
                      <a:pPr indent="0" lvl="0" marL="0" rtl="0" algn="ctr">
                        <a:spcBef>
                          <a:spcPts val="0"/>
                        </a:spcBef>
                        <a:spcAft>
                          <a:spcPts val="0"/>
                        </a:spcAft>
                        <a:buNone/>
                      </a:pPr>
                      <a:r>
                        <a:rPr lang="ko"/>
                        <a:t>4.35</a:t>
                      </a:r>
                      <a:r>
                        <a:rPr lang="ko"/>
                        <a:t>e-3 sec</a:t>
                      </a:r>
                      <a:endParaRPr/>
                    </a:p>
                  </a:txBody>
                  <a:tcPr marT="91425" marB="91425" marR="91425" marL="91425"/>
                </a:tc>
                <a:tc>
                  <a:txBody>
                    <a:bodyPr/>
                    <a:lstStyle/>
                    <a:p>
                      <a:pPr indent="0" lvl="0" marL="0" rtl="0" algn="ctr">
                        <a:spcBef>
                          <a:spcPts val="0"/>
                        </a:spcBef>
                        <a:spcAft>
                          <a:spcPts val="0"/>
                        </a:spcAft>
                        <a:buNone/>
                      </a:pPr>
                      <a:r>
                        <a:rPr lang="ko"/>
                        <a:t>0.15302</a:t>
                      </a:r>
                      <a:r>
                        <a:rPr lang="ko"/>
                        <a:t> sec</a:t>
                      </a:r>
                      <a:endParaRPr/>
                    </a:p>
                  </a:txBody>
                  <a:tcPr marT="91425" marB="91425" marR="91425" marL="91425"/>
                </a:tc>
                <a:tc>
                  <a:txBody>
                    <a:bodyPr/>
                    <a:lstStyle/>
                    <a:p>
                      <a:pPr indent="0" lvl="0" marL="0" rtl="0" algn="ctr">
                        <a:spcBef>
                          <a:spcPts val="0"/>
                        </a:spcBef>
                        <a:spcAft>
                          <a:spcPts val="0"/>
                        </a:spcAft>
                        <a:buNone/>
                      </a:pPr>
                      <a:r>
                        <a:rPr lang="ko"/>
                        <a:t>3517.2%</a:t>
                      </a:r>
                      <a:endParaRPr/>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idx="1" type="body"/>
          </p:nvPr>
        </p:nvSpPr>
        <p:spPr>
          <a:xfrm>
            <a:off x="727650" y="124132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311150" lvl="0" marL="457200" rtl="0" algn="l">
              <a:spcBef>
                <a:spcPts val="1600"/>
              </a:spcBef>
              <a:spcAft>
                <a:spcPts val="0"/>
              </a:spcAft>
              <a:buSzPts val="1300"/>
              <a:buChar char="-"/>
            </a:pPr>
            <a:r>
              <a:rPr lang="ko"/>
              <a:t>Open source </a:t>
            </a:r>
            <a:r>
              <a:rPr lang="ko"/>
              <a:t> benchmark suites for graph computing</a:t>
            </a:r>
            <a:endParaRPr/>
          </a:p>
          <a:p>
            <a:pPr indent="-311150" lvl="0" marL="457200" rtl="0" algn="l">
              <a:spcBef>
                <a:spcPts val="1600"/>
              </a:spcBef>
              <a:spcAft>
                <a:spcPts val="0"/>
              </a:spcAft>
              <a:buSzPts val="1300"/>
              <a:buChar char="-"/>
            </a:pPr>
            <a:r>
              <a:rPr lang="ko"/>
              <a:t>Application medium selected as a control in this research</a:t>
            </a:r>
            <a:endParaRPr/>
          </a:p>
          <a:p>
            <a:pPr indent="-311150" lvl="0" marL="457200" rtl="0" algn="l">
              <a:spcBef>
                <a:spcPts val="1600"/>
              </a:spcBef>
              <a:spcAft>
                <a:spcPts val="0"/>
              </a:spcAft>
              <a:buSzPts val="1300"/>
              <a:buChar char="-"/>
            </a:pPr>
            <a:r>
              <a:rPr lang="ko"/>
              <a:t>Provided deeper insight on graph computing</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b="1"/>
          </a:p>
        </p:txBody>
      </p:sp>
      <p:pic>
        <p:nvPicPr>
          <p:cNvPr id="107" name="Google Shape;107;p16"/>
          <p:cNvPicPr preferRelativeResize="0"/>
          <p:nvPr/>
        </p:nvPicPr>
        <p:blipFill>
          <a:blip r:embed="rId3">
            <a:alphaModFix/>
          </a:blip>
          <a:stretch>
            <a:fillRect/>
          </a:stretch>
        </p:blipFill>
        <p:spPr>
          <a:xfrm>
            <a:off x="5803700" y="3926279"/>
            <a:ext cx="2906776" cy="662375"/>
          </a:xfrm>
          <a:prstGeom prst="rect">
            <a:avLst/>
          </a:prstGeom>
          <a:noFill/>
          <a:ln>
            <a:noFill/>
          </a:ln>
        </p:spPr>
      </p:pic>
      <p:sp>
        <p:nvSpPr>
          <p:cNvPr id="108" name="Google Shape;108;p16"/>
          <p:cNvSpPr txBox="1"/>
          <p:nvPr/>
        </p:nvSpPr>
        <p:spPr>
          <a:xfrm>
            <a:off x="6474413" y="4588650"/>
            <a:ext cx="16752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sz="800">
                <a:latin typeface="Lato"/>
                <a:ea typeface="Lato"/>
                <a:cs typeface="Lato"/>
                <a:sym typeface="Lato"/>
              </a:rPr>
              <a:t>Dev by Georgia Tech and IBM</a:t>
            </a:r>
            <a:endParaRPr sz="800">
              <a:latin typeface="Lato"/>
              <a:ea typeface="Lato"/>
              <a:cs typeface="Lato"/>
              <a:sym typeface="Lato"/>
            </a:endParaRPr>
          </a:p>
        </p:txBody>
      </p:sp>
      <p:sp>
        <p:nvSpPr>
          <p:cNvPr id="109" name="Google Shape;109;p16"/>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Background</a:t>
            </a:r>
            <a:endParaRPr/>
          </a:p>
        </p:txBody>
      </p:sp>
      <p:sp>
        <p:nvSpPr>
          <p:cNvPr id="110" name="Google Shape;110;p16"/>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GraphBIG</a:t>
            </a:r>
            <a:endParaRPr sz="1800"/>
          </a:p>
        </p:txBody>
      </p:sp>
      <p:pic>
        <p:nvPicPr>
          <p:cNvPr id="111" name="Google Shape;111;p16"/>
          <p:cNvPicPr preferRelativeResize="0"/>
          <p:nvPr/>
        </p:nvPicPr>
        <p:blipFill>
          <a:blip r:embed="rId4">
            <a:alphaModFix/>
          </a:blip>
          <a:stretch>
            <a:fillRect/>
          </a:stretch>
        </p:blipFill>
        <p:spPr>
          <a:xfrm>
            <a:off x="5637729" y="635225"/>
            <a:ext cx="3348599" cy="3291051"/>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52"/>
          <p:cNvSpPr txBox="1"/>
          <p:nvPr>
            <p:ph idx="1" type="body"/>
          </p:nvPr>
        </p:nvSpPr>
        <p:spPr>
          <a:xfrm>
            <a:off x="729450" y="2078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sp>
        <p:nvSpPr>
          <p:cNvPr id="683" name="Google Shape;683;p52"/>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684" name="Google Shape;684;p52"/>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Evaluation</a:t>
            </a:r>
            <a:endParaRPr sz="1800"/>
          </a:p>
        </p:txBody>
      </p:sp>
      <p:graphicFrame>
        <p:nvGraphicFramePr>
          <p:cNvPr id="685" name="Google Shape;685;p52"/>
          <p:cNvGraphicFramePr/>
          <p:nvPr/>
        </p:nvGraphicFramePr>
        <p:xfrm>
          <a:off x="883625" y="1990100"/>
          <a:ext cx="3000000" cy="3000000"/>
        </p:xfrm>
        <a:graphic>
          <a:graphicData uri="http://schemas.openxmlformats.org/drawingml/2006/table">
            <a:tbl>
              <a:tblPr>
                <a:noFill/>
                <a:tableStyleId>{45CFF56B-CE8A-4001-855F-51EDF18B7BF9}</a:tableStyleId>
              </a:tblPr>
              <a:tblGrid>
                <a:gridCol w="1857800"/>
                <a:gridCol w="1793725"/>
                <a:gridCol w="1793725"/>
                <a:gridCol w="1793725"/>
              </a:tblGrid>
              <a:tr h="396225">
                <a:tc gridSpan="4">
                  <a:txBody>
                    <a:bodyPr/>
                    <a:lstStyle/>
                    <a:p>
                      <a:pPr indent="0" lvl="0" marL="0" rtl="0" algn="ctr">
                        <a:spcBef>
                          <a:spcPts val="0"/>
                        </a:spcBef>
                        <a:spcAft>
                          <a:spcPts val="0"/>
                        </a:spcAft>
                        <a:buNone/>
                      </a:pPr>
                      <a:r>
                        <a:rPr lang="ko"/>
                        <a:t>Sample data (1000 nodes 20790 edges)</a:t>
                      </a:r>
                      <a:endParaRPr/>
                    </a:p>
                  </a:txBody>
                  <a:tcPr marT="91425" marB="91425" marR="91425" marL="91425"/>
                </a:tc>
                <a:tc hMerge="1"/>
                <a:tc hMerge="1"/>
                <a:tc hMerge="1"/>
              </a:tr>
              <a:tr h="60195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ko"/>
                        <a:t>PC(GraphBIG Benchmark)</a:t>
                      </a:r>
                      <a:endParaRPr/>
                    </a:p>
                  </a:txBody>
                  <a:tcPr marT="91425" marB="91425" marR="91425" marL="91425"/>
                </a:tc>
                <a:tc>
                  <a:txBody>
                    <a:bodyPr/>
                    <a:lstStyle/>
                    <a:p>
                      <a:pPr indent="0" lvl="0" marL="0" rtl="0" algn="ctr">
                        <a:spcBef>
                          <a:spcPts val="0"/>
                        </a:spcBef>
                        <a:spcAft>
                          <a:spcPts val="0"/>
                        </a:spcAft>
                        <a:buNone/>
                      </a:pPr>
                      <a:r>
                        <a:rPr lang="ko"/>
                        <a:t>FPGA(</a:t>
                      </a:r>
                      <a:r>
                        <a:rPr lang="ko"/>
                        <a:t>expectation</a:t>
                      </a:r>
                      <a:r>
                        <a:rPr lang="ko"/>
                        <a:t>)</a:t>
                      </a:r>
                      <a:endParaRPr/>
                    </a:p>
                  </a:txBody>
                  <a:tcPr marT="91425" marB="91425" marR="91425" marL="91425"/>
                </a:tc>
                <a:tc>
                  <a:txBody>
                    <a:bodyPr/>
                    <a:lstStyle/>
                    <a:p>
                      <a:pPr indent="0" lvl="0" marL="0" rtl="0" algn="ctr">
                        <a:spcBef>
                          <a:spcPts val="0"/>
                        </a:spcBef>
                        <a:spcAft>
                          <a:spcPts val="0"/>
                        </a:spcAft>
                        <a:buNone/>
                      </a:pPr>
                      <a:r>
                        <a:rPr lang="ko"/>
                        <a:t>Performance</a:t>
                      </a:r>
                      <a:endParaRPr/>
                    </a:p>
                    <a:p>
                      <a:pPr indent="0" lvl="0" marL="0" rtl="0" algn="ctr">
                        <a:spcBef>
                          <a:spcPts val="0"/>
                        </a:spcBef>
                        <a:spcAft>
                          <a:spcPts val="0"/>
                        </a:spcAft>
                        <a:buNone/>
                      </a:pPr>
                      <a:r>
                        <a:rPr lang="ko"/>
                        <a:t>( FPGA / PC )</a:t>
                      </a:r>
                      <a:endParaRPr/>
                    </a:p>
                  </a:txBody>
                  <a:tcPr marT="91425" marB="91425" marR="91425" marL="91425"/>
                </a:tc>
              </a:tr>
              <a:tr h="345775">
                <a:tc>
                  <a:txBody>
                    <a:bodyPr/>
                    <a:lstStyle/>
                    <a:p>
                      <a:pPr indent="0" lvl="0" marL="0" rtl="0" algn="ctr">
                        <a:spcBef>
                          <a:spcPts val="0"/>
                        </a:spcBef>
                        <a:spcAft>
                          <a:spcPts val="0"/>
                        </a:spcAft>
                        <a:buNone/>
                      </a:pPr>
                      <a:r>
                        <a:rPr lang="ko"/>
                        <a:t>Graph construction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4.23e-2 </a:t>
                      </a:r>
                      <a:r>
                        <a:rPr lang="ko"/>
                        <a:t>sec</a:t>
                      </a:r>
                      <a:endParaRPr/>
                    </a:p>
                  </a:txBody>
                  <a:tcPr marT="91425" marB="91425" marR="91425" marL="91425"/>
                </a:tc>
                <a:tc>
                  <a:txBody>
                    <a:bodyPr/>
                    <a:lstStyle/>
                    <a:p>
                      <a:pPr indent="0" lvl="0" marL="0" rtl="0" algn="ctr">
                        <a:spcBef>
                          <a:spcPts val="0"/>
                        </a:spcBef>
                        <a:spcAft>
                          <a:spcPts val="0"/>
                        </a:spcAft>
                        <a:buNone/>
                      </a:pPr>
                      <a:r>
                        <a:rPr lang="ko"/>
                        <a:t>0.949</a:t>
                      </a:r>
                      <a:r>
                        <a:rPr lang="ko"/>
                        <a:t> sec</a:t>
                      </a:r>
                      <a:endParaRPr/>
                    </a:p>
                  </a:txBody>
                  <a:tcPr marT="91425" marB="91425" marR="91425" marL="91425"/>
                </a:tc>
                <a:tc>
                  <a:txBody>
                    <a:bodyPr/>
                    <a:lstStyle/>
                    <a:p>
                      <a:pPr indent="0" lvl="0" marL="0" rtl="0" algn="ctr">
                        <a:spcBef>
                          <a:spcPts val="0"/>
                        </a:spcBef>
                        <a:spcAft>
                          <a:spcPts val="0"/>
                        </a:spcAft>
                        <a:buNone/>
                      </a:pPr>
                      <a:r>
                        <a:rPr lang="ko"/>
                        <a:t>2243%</a:t>
                      </a:r>
                      <a:endParaRPr/>
                    </a:p>
                  </a:txBody>
                  <a:tcPr marT="91425" marB="91425" marR="91425" marL="91425"/>
                </a:tc>
              </a:tr>
              <a:tr h="266950">
                <a:tc>
                  <a:txBody>
                    <a:bodyPr/>
                    <a:lstStyle/>
                    <a:p>
                      <a:pPr indent="0" lvl="0" marL="0" rtl="0" algn="ctr">
                        <a:spcBef>
                          <a:spcPts val="0"/>
                        </a:spcBef>
                        <a:spcAft>
                          <a:spcPts val="0"/>
                        </a:spcAft>
                        <a:buNone/>
                      </a:pPr>
                      <a:r>
                        <a:rPr lang="ko"/>
                        <a:t>Calculation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1.85e-3</a:t>
                      </a:r>
                      <a:r>
                        <a:rPr lang="ko"/>
                        <a:t> sec</a:t>
                      </a:r>
                      <a:endParaRPr/>
                    </a:p>
                  </a:txBody>
                  <a:tcPr marT="91425" marB="91425" marR="91425" marL="91425"/>
                </a:tc>
                <a:tc>
                  <a:txBody>
                    <a:bodyPr/>
                    <a:lstStyle/>
                    <a:p>
                      <a:pPr indent="0" lvl="0" marL="0" rtl="0" algn="ctr">
                        <a:spcBef>
                          <a:spcPts val="0"/>
                        </a:spcBef>
                        <a:spcAft>
                          <a:spcPts val="0"/>
                        </a:spcAft>
                        <a:buNone/>
                      </a:pPr>
                      <a:r>
                        <a:rPr lang="ko"/>
                        <a:t> 2.40e-4 sec</a:t>
                      </a:r>
                      <a:endParaRPr/>
                    </a:p>
                  </a:txBody>
                  <a:tcPr marT="91425" marB="91425" marR="91425" marL="91425"/>
                </a:tc>
                <a:tc>
                  <a:txBody>
                    <a:bodyPr/>
                    <a:lstStyle/>
                    <a:p>
                      <a:pPr indent="0" lvl="0" marL="0" rtl="0" algn="ctr">
                        <a:spcBef>
                          <a:spcPts val="0"/>
                        </a:spcBef>
                        <a:spcAft>
                          <a:spcPts val="0"/>
                        </a:spcAft>
                        <a:buNone/>
                      </a:pPr>
                      <a:r>
                        <a:rPr lang="ko"/>
                        <a:t>12.9</a:t>
                      </a:r>
                      <a:r>
                        <a:rPr lang="ko"/>
                        <a:t>%</a:t>
                      </a:r>
                      <a:endParaRPr/>
                    </a:p>
                  </a:txBody>
                  <a:tcPr marT="91425" marB="91425" marR="91425" marL="91425"/>
                </a:tc>
              </a:tr>
              <a:tr h="158550">
                <a:tc>
                  <a:txBody>
                    <a:bodyPr/>
                    <a:lstStyle/>
                    <a:p>
                      <a:pPr indent="0" lvl="0" marL="0" rtl="0" algn="ctr">
                        <a:spcBef>
                          <a:spcPts val="0"/>
                        </a:spcBef>
                        <a:spcAft>
                          <a:spcPts val="0"/>
                        </a:spcAft>
                        <a:buNone/>
                      </a:pPr>
                      <a:r>
                        <a:rPr lang="ko"/>
                        <a:t>Total duration</a:t>
                      </a:r>
                      <a:endParaRPr/>
                    </a:p>
                  </a:txBody>
                  <a:tcPr marT="91425" marB="91425" marR="91425" marL="91425"/>
                </a:tc>
                <a:tc>
                  <a:txBody>
                    <a:bodyPr/>
                    <a:lstStyle/>
                    <a:p>
                      <a:pPr indent="0" lvl="0" marL="0" rtl="0" algn="ctr">
                        <a:spcBef>
                          <a:spcPts val="0"/>
                        </a:spcBef>
                        <a:spcAft>
                          <a:spcPts val="0"/>
                        </a:spcAft>
                        <a:buNone/>
                      </a:pPr>
                      <a:r>
                        <a:rPr lang="ko">
                          <a:solidFill>
                            <a:schemeClr val="dk2"/>
                          </a:solidFill>
                        </a:rPr>
                        <a:t>4.65e-2 </a:t>
                      </a:r>
                      <a:r>
                        <a:rPr lang="ko"/>
                        <a:t>sec</a:t>
                      </a:r>
                      <a:endParaRPr/>
                    </a:p>
                  </a:txBody>
                  <a:tcPr marT="91425" marB="91425" marR="91425" marL="91425"/>
                </a:tc>
                <a:tc>
                  <a:txBody>
                    <a:bodyPr/>
                    <a:lstStyle/>
                    <a:p>
                      <a:pPr indent="0" lvl="0" marL="0" rtl="0" algn="ctr">
                        <a:spcBef>
                          <a:spcPts val="0"/>
                        </a:spcBef>
                        <a:spcAft>
                          <a:spcPts val="0"/>
                        </a:spcAft>
                        <a:buNone/>
                      </a:pPr>
                      <a:r>
                        <a:rPr lang="ko"/>
                        <a:t>0.949</a:t>
                      </a:r>
                      <a:r>
                        <a:rPr lang="ko"/>
                        <a:t> sec</a:t>
                      </a:r>
                      <a:endParaRPr/>
                    </a:p>
                  </a:txBody>
                  <a:tcPr marT="91425" marB="91425" marR="91425" marL="91425"/>
                </a:tc>
                <a:tc>
                  <a:txBody>
                    <a:bodyPr/>
                    <a:lstStyle/>
                    <a:p>
                      <a:pPr indent="0" lvl="0" marL="0" rtl="0" algn="ctr">
                        <a:spcBef>
                          <a:spcPts val="0"/>
                        </a:spcBef>
                        <a:spcAft>
                          <a:spcPts val="0"/>
                        </a:spcAft>
                        <a:buNone/>
                      </a:pPr>
                      <a:r>
                        <a:rPr lang="ko"/>
                        <a:t>2041%</a:t>
                      </a:r>
                      <a:endParaRPr/>
                    </a:p>
                  </a:txBody>
                  <a:tcPr marT="91425" marB="91425" marR="91425" marL="91425"/>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53"/>
          <p:cNvSpPr txBox="1"/>
          <p:nvPr>
            <p:ph idx="1" type="body"/>
          </p:nvPr>
        </p:nvSpPr>
        <p:spPr>
          <a:xfrm>
            <a:off x="729450" y="2078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sp>
        <p:nvSpPr>
          <p:cNvPr id="691" name="Google Shape;691;p53"/>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692" name="Google Shape;692;p53"/>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Evaluation</a:t>
            </a:r>
            <a:endParaRPr sz="1800"/>
          </a:p>
        </p:txBody>
      </p:sp>
      <p:graphicFrame>
        <p:nvGraphicFramePr>
          <p:cNvPr id="693" name="Google Shape;693;p53"/>
          <p:cNvGraphicFramePr/>
          <p:nvPr/>
        </p:nvGraphicFramePr>
        <p:xfrm>
          <a:off x="883625" y="1990100"/>
          <a:ext cx="3000000" cy="3000000"/>
        </p:xfrm>
        <a:graphic>
          <a:graphicData uri="http://schemas.openxmlformats.org/drawingml/2006/table">
            <a:tbl>
              <a:tblPr>
                <a:noFill/>
                <a:tableStyleId>{45CFF56B-CE8A-4001-855F-51EDF18B7BF9}</a:tableStyleId>
              </a:tblPr>
              <a:tblGrid>
                <a:gridCol w="1857800"/>
                <a:gridCol w="1793725"/>
                <a:gridCol w="1793725"/>
                <a:gridCol w="1793725"/>
              </a:tblGrid>
              <a:tr h="396225">
                <a:tc gridSpan="4">
                  <a:txBody>
                    <a:bodyPr/>
                    <a:lstStyle/>
                    <a:p>
                      <a:pPr indent="0" lvl="0" marL="0" rtl="0" algn="ctr">
                        <a:spcBef>
                          <a:spcPts val="0"/>
                        </a:spcBef>
                        <a:spcAft>
                          <a:spcPts val="0"/>
                        </a:spcAft>
                        <a:buNone/>
                      </a:pPr>
                      <a:r>
                        <a:rPr lang="ko"/>
                        <a:t>Real-world</a:t>
                      </a:r>
                      <a:r>
                        <a:rPr lang="ko"/>
                        <a:t> data (138,8604 nodes 1,394,825 edges), </a:t>
                      </a:r>
                      <a:r>
                        <a:rPr lang="ko">
                          <a:solidFill>
                            <a:schemeClr val="dk1"/>
                          </a:solidFill>
                        </a:rPr>
                        <a:t>data :IBM-knowledge repo</a:t>
                      </a:r>
                      <a:endParaRPr>
                        <a:solidFill>
                          <a:schemeClr val="dk1"/>
                        </a:solidFill>
                      </a:endParaRPr>
                    </a:p>
                  </a:txBody>
                  <a:tcPr marT="91425" marB="91425" marR="91425" marL="91425"/>
                </a:tc>
                <a:tc hMerge="1"/>
                <a:tc hMerge="1"/>
                <a:tc hMerge="1"/>
              </a:tr>
              <a:tr h="60195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ko"/>
                        <a:t>PC(GraphBIG Benchmark)</a:t>
                      </a:r>
                      <a:endParaRPr/>
                    </a:p>
                  </a:txBody>
                  <a:tcPr marT="91425" marB="91425" marR="91425" marL="91425"/>
                </a:tc>
                <a:tc>
                  <a:txBody>
                    <a:bodyPr/>
                    <a:lstStyle/>
                    <a:p>
                      <a:pPr indent="0" lvl="0" marL="0" rtl="0" algn="ctr">
                        <a:spcBef>
                          <a:spcPts val="0"/>
                        </a:spcBef>
                        <a:spcAft>
                          <a:spcPts val="0"/>
                        </a:spcAft>
                        <a:buNone/>
                      </a:pPr>
                      <a:r>
                        <a:rPr lang="ko"/>
                        <a:t>FPGA(</a:t>
                      </a:r>
                      <a:r>
                        <a:rPr lang="ko"/>
                        <a:t>expectation</a:t>
                      </a:r>
                      <a:r>
                        <a:rPr lang="ko"/>
                        <a:t>)</a:t>
                      </a:r>
                      <a:endParaRPr/>
                    </a:p>
                  </a:txBody>
                  <a:tcPr marT="91425" marB="91425" marR="91425" marL="91425"/>
                </a:tc>
                <a:tc>
                  <a:txBody>
                    <a:bodyPr/>
                    <a:lstStyle/>
                    <a:p>
                      <a:pPr indent="0" lvl="0" marL="0" rtl="0" algn="ctr">
                        <a:spcBef>
                          <a:spcPts val="0"/>
                        </a:spcBef>
                        <a:spcAft>
                          <a:spcPts val="0"/>
                        </a:spcAft>
                        <a:buNone/>
                      </a:pPr>
                      <a:r>
                        <a:rPr lang="ko"/>
                        <a:t>Performance</a:t>
                      </a:r>
                      <a:endParaRPr/>
                    </a:p>
                    <a:p>
                      <a:pPr indent="0" lvl="0" marL="0" rtl="0" algn="ctr">
                        <a:spcBef>
                          <a:spcPts val="0"/>
                        </a:spcBef>
                        <a:spcAft>
                          <a:spcPts val="0"/>
                        </a:spcAft>
                        <a:buNone/>
                      </a:pPr>
                      <a:r>
                        <a:rPr lang="ko"/>
                        <a:t>( FPGA / PC )</a:t>
                      </a:r>
                      <a:endParaRPr/>
                    </a:p>
                  </a:txBody>
                  <a:tcPr marT="91425" marB="91425" marR="91425" marL="91425"/>
                </a:tc>
              </a:tr>
              <a:tr h="345775">
                <a:tc>
                  <a:txBody>
                    <a:bodyPr/>
                    <a:lstStyle/>
                    <a:p>
                      <a:pPr indent="0" lvl="0" marL="0" rtl="0" algn="ctr">
                        <a:spcBef>
                          <a:spcPts val="0"/>
                        </a:spcBef>
                        <a:spcAft>
                          <a:spcPts val="0"/>
                        </a:spcAft>
                        <a:buNone/>
                      </a:pPr>
                      <a:r>
                        <a:rPr lang="ko"/>
                        <a:t>Graph construction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37.32</a:t>
                      </a:r>
                      <a:r>
                        <a:rPr lang="ko">
                          <a:solidFill>
                            <a:srgbClr val="1A1A1A"/>
                          </a:solidFill>
                        </a:rPr>
                        <a:t> </a:t>
                      </a:r>
                      <a:r>
                        <a:rPr lang="ko"/>
                        <a:t>sec</a:t>
                      </a:r>
                      <a:endParaRPr/>
                    </a:p>
                  </a:txBody>
                  <a:tcPr marT="91425" marB="91425" marR="91425" marL="91425"/>
                </a:tc>
                <a:tc>
                  <a:txBody>
                    <a:bodyPr/>
                    <a:lstStyle/>
                    <a:p>
                      <a:pPr indent="0" lvl="0" marL="0" rtl="0" algn="ctr">
                        <a:spcBef>
                          <a:spcPts val="0"/>
                        </a:spcBef>
                        <a:spcAft>
                          <a:spcPts val="0"/>
                        </a:spcAft>
                        <a:buNone/>
                      </a:pPr>
                      <a:r>
                        <a:rPr lang="ko"/>
                        <a:t>54</a:t>
                      </a:r>
                      <a:r>
                        <a:rPr lang="ko"/>
                        <a:t> sec</a:t>
                      </a:r>
                      <a:endParaRPr/>
                    </a:p>
                  </a:txBody>
                  <a:tcPr marT="91425" marB="91425" marR="91425" marL="91425"/>
                </a:tc>
                <a:tc>
                  <a:txBody>
                    <a:bodyPr/>
                    <a:lstStyle/>
                    <a:p>
                      <a:pPr indent="0" lvl="0" marL="0" rtl="0" algn="ctr">
                        <a:spcBef>
                          <a:spcPts val="0"/>
                        </a:spcBef>
                        <a:spcAft>
                          <a:spcPts val="0"/>
                        </a:spcAft>
                        <a:buNone/>
                      </a:pPr>
                      <a:r>
                        <a:rPr lang="ko"/>
                        <a:t>144.7%</a:t>
                      </a:r>
                      <a:endParaRPr/>
                    </a:p>
                  </a:txBody>
                  <a:tcPr marT="91425" marB="91425" marR="91425" marL="91425"/>
                </a:tc>
              </a:tr>
              <a:tr h="266950">
                <a:tc>
                  <a:txBody>
                    <a:bodyPr/>
                    <a:lstStyle/>
                    <a:p>
                      <a:pPr indent="0" lvl="0" marL="0" rtl="0" algn="ctr">
                        <a:spcBef>
                          <a:spcPts val="0"/>
                        </a:spcBef>
                        <a:spcAft>
                          <a:spcPts val="0"/>
                        </a:spcAft>
                        <a:buNone/>
                      </a:pPr>
                      <a:r>
                        <a:rPr lang="ko"/>
                        <a:t>Calculation</a:t>
                      </a:r>
                      <a:endParaRPr/>
                    </a:p>
                  </a:txBody>
                  <a:tcPr marT="91425" marB="91425" marR="91425" marL="91425"/>
                </a:tc>
                <a:tc>
                  <a:txBody>
                    <a:bodyPr/>
                    <a:lstStyle/>
                    <a:p>
                      <a:pPr indent="0" lvl="0" marL="0" rtl="0" algn="ctr">
                        <a:spcBef>
                          <a:spcPts val="0"/>
                        </a:spcBef>
                        <a:spcAft>
                          <a:spcPts val="0"/>
                        </a:spcAft>
                        <a:buNone/>
                      </a:pPr>
                      <a:r>
                        <a:rPr lang="ko">
                          <a:solidFill>
                            <a:srgbClr val="1A1A1A"/>
                          </a:solidFill>
                        </a:rPr>
                        <a:t>137.30</a:t>
                      </a:r>
                      <a:r>
                        <a:rPr lang="ko"/>
                        <a:t> sec</a:t>
                      </a:r>
                      <a:endParaRPr/>
                    </a:p>
                  </a:txBody>
                  <a:tcPr marT="91425" marB="91425" marR="91425" marL="91425"/>
                </a:tc>
                <a:tc>
                  <a:txBody>
                    <a:bodyPr/>
                    <a:lstStyle/>
                    <a:p>
                      <a:pPr indent="0" lvl="0" marL="0" rtl="0" algn="ctr">
                        <a:spcBef>
                          <a:spcPts val="0"/>
                        </a:spcBef>
                        <a:spcAft>
                          <a:spcPts val="0"/>
                        </a:spcAft>
                        <a:buNone/>
                      </a:pPr>
                      <a:r>
                        <a:rPr lang="ko"/>
                        <a:t>2.806</a:t>
                      </a:r>
                      <a:r>
                        <a:rPr lang="ko"/>
                        <a:t>  sec</a:t>
                      </a:r>
                      <a:endParaRPr/>
                    </a:p>
                  </a:txBody>
                  <a:tcPr marT="91425" marB="91425" marR="91425" marL="91425"/>
                </a:tc>
                <a:tc>
                  <a:txBody>
                    <a:bodyPr/>
                    <a:lstStyle/>
                    <a:p>
                      <a:pPr indent="0" lvl="0" marL="0" rtl="0" algn="ctr">
                        <a:spcBef>
                          <a:spcPts val="0"/>
                        </a:spcBef>
                        <a:spcAft>
                          <a:spcPts val="0"/>
                        </a:spcAft>
                        <a:buNone/>
                      </a:pPr>
                      <a:r>
                        <a:rPr lang="ko"/>
                        <a:t>2.04</a:t>
                      </a:r>
                      <a:r>
                        <a:rPr lang="ko"/>
                        <a:t>%</a:t>
                      </a:r>
                      <a:endParaRPr/>
                    </a:p>
                  </a:txBody>
                  <a:tcPr marT="91425" marB="91425" marR="91425" marL="91425"/>
                </a:tc>
              </a:tr>
              <a:tr h="158550">
                <a:tc>
                  <a:txBody>
                    <a:bodyPr/>
                    <a:lstStyle/>
                    <a:p>
                      <a:pPr indent="0" lvl="0" marL="0" rtl="0" algn="ctr">
                        <a:spcBef>
                          <a:spcPts val="0"/>
                        </a:spcBef>
                        <a:spcAft>
                          <a:spcPts val="0"/>
                        </a:spcAft>
                        <a:buNone/>
                      </a:pPr>
                      <a:r>
                        <a:rPr lang="ko"/>
                        <a:t>Total duration</a:t>
                      </a:r>
                      <a:endParaRPr/>
                    </a:p>
                  </a:txBody>
                  <a:tcPr marT="91425" marB="91425" marR="91425" marL="91425"/>
                </a:tc>
                <a:tc>
                  <a:txBody>
                    <a:bodyPr/>
                    <a:lstStyle/>
                    <a:p>
                      <a:pPr indent="0" lvl="0" marL="0" rtl="0" algn="ctr">
                        <a:spcBef>
                          <a:spcPts val="0"/>
                        </a:spcBef>
                        <a:spcAft>
                          <a:spcPts val="0"/>
                        </a:spcAft>
                        <a:buNone/>
                      </a:pPr>
                      <a:r>
                        <a:rPr lang="ko">
                          <a:solidFill>
                            <a:schemeClr val="dk2"/>
                          </a:solidFill>
                        </a:rPr>
                        <a:t>174.62</a:t>
                      </a:r>
                      <a:r>
                        <a:rPr lang="ko">
                          <a:solidFill>
                            <a:schemeClr val="dk2"/>
                          </a:solidFill>
                        </a:rPr>
                        <a:t> </a:t>
                      </a:r>
                      <a:r>
                        <a:rPr lang="ko"/>
                        <a:t>sec</a:t>
                      </a:r>
                      <a:endParaRPr/>
                    </a:p>
                  </a:txBody>
                  <a:tcPr marT="91425" marB="91425" marR="91425" marL="91425"/>
                </a:tc>
                <a:tc>
                  <a:txBody>
                    <a:bodyPr/>
                    <a:lstStyle/>
                    <a:p>
                      <a:pPr indent="0" lvl="0" marL="0" rtl="0" algn="ctr">
                        <a:spcBef>
                          <a:spcPts val="0"/>
                        </a:spcBef>
                        <a:spcAft>
                          <a:spcPts val="0"/>
                        </a:spcAft>
                        <a:buNone/>
                      </a:pPr>
                      <a:r>
                        <a:rPr lang="ko"/>
                        <a:t>56.806</a:t>
                      </a:r>
                      <a:r>
                        <a:rPr lang="ko"/>
                        <a:t> sec</a:t>
                      </a:r>
                      <a:endParaRPr/>
                    </a:p>
                  </a:txBody>
                  <a:tcPr marT="91425" marB="91425" marR="91425" marL="91425"/>
                </a:tc>
                <a:tc>
                  <a:txBody>
                    <a:bodyPr/>
                    <a:lstStyle/>
                    <a:p>
                      <a:pPr indent="0" lvl="0" marL="0" rtl="0" algn="ctr">
                        <a:spcBef>
                          <a:spcPts val="0"/>
                        </a:spcBef>
                        <a:spcAft>
                          <a:spcPts val="0"/>
                        </a:spcAft>
                        <a:buNone/>
                      </a:pPr>
                      <a:r>
                        <a:rPr lang="ko"/>
                        <a:t>32.5%</a:t>
                      </a:r>
                      <a:endParaRPr/>
                    </a:p>
                  </a:txBody>
                  <a:tcPr marT="91425" marB="91425" marR="91425" marL="91425"/>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54"/>
          <p:cNvSpPr/>
          <p:nvPr/>
        </p:nvSpPr>
        <p:spPr>
          <a:xfrm>
            <a:off x="739279" y="1567625"/>
            <a:ext cx="1489500" cy="24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DRAM</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p:txBody>
      </p:sp>
      <p:sp>
        <p:nvSpPr>
          <p:cNvPr id="699" name="Google Shape;699;p54"/>
          <p:cNvSpPr/>
          <p:nvPr/>
        </p:nvSpPr>
        <p:spPr>
          <a:xfrm>
            <a:off x="876941" y="2058934"/>
            <a:ext cx="1207800" cy="22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Graph Data</a:t>
            </a:r>
            <a:endParaRPr sz="1000"/>
          </a:p>
        </p:txBody>
      </p:sp>
      <p:sp>
        <p:nvSpPr>
          <p:cNvPr id="700" name="Google Shape;700;p54"/>
          <p:cNvSpPr/>
          <p:nvPr/>
        </p:nvSpPr>
        <p:spPr>
          <a:xfrm>
            <a:off x="880144" y="2427422"/>
            <a:ext cx="1207800" cy="496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Node Data</a:t>
            </a:r>
            <a:endParaRPr sz="1000"/>
          </a:p>
        </p:txBody>
      </p:sp>
      <p:sp>
        <p:nvSpPr>
          <p:cNvPr id="701" name="Google Shape;701;p54"/>
          <p:cNvSpPr/>
          <p:nvPr/>
        </p:nvSpPr>
        <p:spPr>
          <a:xfrm>
            <a:off x="876941" y="3003388"/>
            <a:ext cx="1207800" cy="26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Mapping Data</a:t>
            </a:r>
            <a:endParaRPr sz="1000"/>
          </a:p>
        </p:txBody>
      </p:sp>
      <p:sp>
        <p:nvSpPr>
          <p:cNvPr id="702" name="Google Shape;702;p54"/>
          <p:cNvSpPr/>
          <p:nvPr/>
        </p:nvSpPr>
        <p:spPr>
          <a:xfrm>
            <a:off x="876941" y="3341626"/>
            <a:ext cx="1207800" cy="43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000"/>
              <a:t>Distance Data</a:t>
            </a:r>
            <a:endParaRPr sz="1000"/>
          </a:p>
        </p:txBody>
      </p:sp>
      <p:sp>
        <p:nvSpPr>
          <p:cNvPr id="703" name="Google Shape;703;p54"/>
          <p:cNvSpPr/>
          <p:nvPr/>
        </p:nvSpPr>
        <p:spPr>
          <a:xfrm>
            <a:off x="2940039" y="1567625"/>
            <a:ext cx="1489500" cy="108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SSSP module</a:t>
            </a:r>
            <a:endParaRPr b="1" sz="1000"/>
          </a:p>
          <a:p>
            <a:pPr indent="0" lvl="0" marL="0" rtl="0" algn="ctr">
              <a:spcBef>
                <a:spcPts val="0"/>
              </a:spcBef>
              <a:spcAft>
                <a:spcPts val="0"/>
              </a:spcAft>
              <a:buNone/>
            </a:pPr>
            <a:r>
              <a:rPr lang="ko" sz="1000"/>
              <a:t>Find distance of all neighboring nodes,</a:t>
            </a:r>
            <a:endParaRPr sz="1000"/>
          </a:p>
          <a:p>
            <a:pPr indent="0" lvl="0" marL="0" rtl="0" algn="ctr">
              <a:spcBef>
                <a:spcPts val="0"/>
              </a:spcBef>
              <a:spcAft>
                <a:spcPts val="0"/>
              </a:spcAft>
              <a:buNone/>
            </a:pPr>
            <a:r>
              <a:rPr lang="ko" sz="1000"/>
              <a:t>Update minimum distance</a:t>
            </a:r>
            <a:endParaRPr sz="1000"/>
          </a:p>
        </p:txBody>
      </p:sp>
      <p:sp>
        <p:nvSpPr>
          <p:cNvPr id="704" name="Google Shape;704;p54"/>
          <p:cNvSpPr/>
          <p:nvPr/>
        </p:nvSpPr>
        <p:spPr>
          <a:xfrm>
            <a:off x="2940039" y="2924174"/>
            <a:ext cx="1489500" cy="1085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000"/>
              <a:t>FIND module</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rPr lang="ko" sz="1000"/>
              <a:t>Find Next node</a:t>
            </a:r>
            <a:endParaRPr sz="1000"/>
          </a:p>
          <a:p>
            <a:pPr indent="0" lvl="0" marL="0" rtl="0" algn="ctr">
              <a:spcBef>
                <a:spcPts val="0"/>
              </a:spcBef>
              <a:spcAft>
                <a:spcPts val="0"/>
              </a:spcAft>
              <a:buNone/>
            </a:pPr>
            <a:r>
              <a:rPr lang="ko" sz="1000"/>
              <a:t>and Indicate visit nodes</a:t>
            </a:r>
            <a:endParaRPr sz="1000"/>
          </a:p>
          <a:p>
            <a:pPr indent="0" lvl="0" marL="0" rtl="0" algn="l">
              <a:spcBef>
                <a:spcPts val="0"/>
              </a:spcBef>
              <a:spcAft>
                <a:spcPts val="0"/>
              </a:spcAft>
              <a:buNone/>
            </a:pPr>
            <a:r>
              <a:t/>
            </a:r>
            <a:endParaRPr sz="1000"/>
          </a:p>
        </p:txBody>
      </p:sp>
      <p:cxnSp>
        <p:nvCxnSpPr>
          <p:cNvPr id="705" name="Google Shape;705;p54"/>
          <p:cNvCxnSpPr>
            <a:stCxn id="699" idx="3"/>
            <a:endCxn id="703" idx="1"/>
          </p:cNvCxnSpPr>
          <p:nvPr/>
        </p:nvCxnSpPr>
        <p:spPr>
          <a:xfrm flipH="1" rot="10800000">
            <a:off x="2084741" y="2110534"/>
            <a:ext cx="855300" cy="63300"/>
          </a:xfrm>
          <a:prstGeom prst="straightConnector1">
            <a:avLst/>
          </a:prstGeom>
          <a:noFill/>
          <a:ln cap="flat" cmpd="sng" w="9525">
            <a:solidFill>
              <a:schemeClr val="dk2"/>
            </a:solidFill>
            <a:prstDash val="solid"/>
            <a:round/>
            <a:headEnd len="med" w="med" type="none"/>
            <a:tailEnd len="med" w="med" type="none"/>
          </a:ln>
        </p:spPr>
      </p:cxnSp>
      <p:cxnSp>
        <p:nvCxnSpPr>
          <p:cNvPr id="706" name="Google Shape;706;p54"/>
          <p:cNvCxnSpPr>
            <a:stCxn id="700" idx="3"/>
            <a:endCxn id="703" idx="1"/>
          </p:cNvCxnSpPr>
          <p:nvPr/>
        </p:nvCxnSpPr>
        <p:spPr>
          <a:xfrm flipH="1" rot="10800000">
            <a:off x="2087944" y="2110472"/>
            <a:ext cx="852000" cy="565200"/>
          </a:xfrm>
          <a:prstGeom prst="straightConnector1">
            <a:avLst/>
          </a:prstGeom>
          <a:noFill/>
          <a:ln cap="flat" cmpd="sng" w="9525">
            <a:solidFill>
              <a:schemeClr val="dk2"/>
            </a:solidFill>
            <a:prstDash val="solid"/>
            <a:round/>
            <a:headEnd len="med" w="med" type="none"/>
            <a:tailEnd len="med" w="med" type="triangle"/>
          </a:ln>
        </p:spPr>
      </p:cxnSp>
      <p:cxnSp>
        <p:nvCxnSpPr>
          <p:cNvPr id="707" name="Google Shape;707;p54"/>
          <p:cNvCxnSpPr>
            <a:stCxn id="701" idx="3"/>
            <a:endCxn id="703" idx="1"/>
          </p:cNvCxnSpPr>
          <p:nvPr/>
        </p:nvCxnSpPr>
        <p:spPr>
          <a:xfrm flipH="1" rot="10800000">
            <a:off x="2084741" y="2110588"/>
            <a:ext cx="855300" cy="1026600"/>
          </a:xfrm>
          <a:prstGeom prst="straightConnector1">
            <a:avLst/>
          </a:prstGeom>
          <a:noFill/>
          <a:ln cap="flat" cmpd="sng" w="9525">
            <a:solidFill>
              <a:schemeClr val="dk2"/>
            </a:solidFill>
            <a:prstDash val="solid"/>
            <a:round/>
            <a:headEnd len="med" w="med" type="none"/>
            <a:tailEnd len="med" w="med" type="none"/>
          </a:ln>
        </p:spPr>
      </p:cxnSp>
      <p:cxnSp>
        <p:nvCxnSpPr>
          <p:cNvPr id="708" name="Google Shape;708;p54"/>
          <p:cNvCxnSpPr>
            <a:stCxn id="704" idx="0"/>
            <a:endCxn id="703" idx="2"/>
          </p:cNvCxnSpPr>
          <p:nvPr/>
        </p:nvCxnSpPr>
        <p:spPr>
          <a:xfrm rot="10800000">
            <a:off x="3684789" y="2653274"/>
            <a:ext cx="0" cy="270900"/>
          </a:xfrm>
          <a:prstGeom prst="straightConnector1">
            <a:avLst/>
          </a:prstGeom>
          <a:noFill/>
          <a:ln cap="flat" cmpd="sng" w="9525">
            <a:solidFill>
              <a:schemeClr val="dk2"/>
            </a:solidFill>
            <a:prstDash val="solid"/>
            <a:round/>
            <a:headEnd len="med" w="med" type="none"/>
            <a:tailEnd len="med" w="med" type="triangle"/>
          </a:ln>
        </p:spPr>
      </p:cxnSp>
      <p:cxnSp>
        <p:nvCxnSpPr>
          <p:cNvPr id="709" name="Google Shape;709;p54"/>
          <p:cNvCxnSpPr>
            <a:stCxn id="704" idx="1"/>
            <a:endCxn id="702" idx="3"/>
          </p:cNvCxnSpPr>
          <p:nvPr/>
        </p:nvCxnSpPr>
        <p:spPr>
          <a:xfrm flipH="1">
            <a:off x="2084739" y="3467024"/>
            <a:ext cx="855300" cy="93000"/>
          </a:xfrm>
          <a:prstGeom prst="straightConnector1">
            <a:avLst/>
          </a:prstGeom>
          <a:noFill/>
          <a:ln cap="flat" cmpd="sng" w="9525">
            <a:solidFill>
              <a:schemeClr val="dk2"/>
            </a:solidFill>
            <a:prstDash val="solid"/>
            <a:round/>
            <a:headEnd len="med" w="med" type="triangle"/>
            <a:tailEnd len="med" w="med" type="triangle"/>
          </a:ln>
        </p:spPr>
      </p:cxnSp>
      <p:cxnSp>
        <p:nvCxnSpPr>
          <p:cNvPr id="710" name="Google Shape;710;p54"/>
          <p:cNvCxnSpPr>
            <a:stCxn id="703" idx="1"/>
            <a:endCxn id="702" idx="3"/>
          </p:cNvCxnSpPr>
          <p:nvPr/>
        </p:nvCxnSpPr>
        <p:spPr>
          <a:xfrm flipH="1">
            <a:off x="2084739" y="2110475"/>
            <a:ext cx="855300" cy="1449600"/>
          </a:xfrm>
          <a:prstGeom prst="straightConnector1">
            <a:avLst/>
          </a:prstGeom>
          <a:noFill/>
          <a:ln cap="flat" cmpd="sng" w="9525">
            <a:solidFill>
              <a:schemeClr val="dk2"/>
            </a:solidFill>
            <a:prstDash val="solid"/>
            <a:round/>
            <a:headEnd len="med" w="med" type="none"/>
            <a:tailEnd len="med" w="med" type="triangle"/>
          </a:ln>
        </p:spPr>
      </p:cxnSp>
      <p:sp>
        <p:nvSpPr>
          <p:cNvPr id="711" name="Google Shape;711;p54"/>
          <p:cNvSpPr/>
          <p:nvPr/>
        </p:nvSpPr>
        <p:spPr>
          <a:xfrm>
            <a:off x="4816050" y="902250"/>
            <a:ext cx="3947400" cy="39030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a:t>FIND module</a:t>
            </a:r>
            <a:endParaRPr/>
          </a:p>
        </p:txBody>
      </p:sp>
      <p:sp>
        <p:nvSpPr>
          <p:cNvPr id="712" name="Google Shape;712;p54"/>
          <p:cNvSpPr/>
          <p:nvPr/>
        </p:nvSpPr>
        <p:spPr>
          <a:xfrm>
            <a:off x="5304900" y="1567625"/>
            <a:ext cx="2969700" cy="1650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and FIND</a:t>
            </a:r>
            <a:endParaRPr sz="1000"/>
          </a:p>
        </p:txBody>
      </p:sp>
      <p:sp>
        <p:nvSpPr>
          <p:cNvPr id="713" name="Google Shape;713;p54"/>
          <p:cNvSpPr/>
          <p:nvPr/>
        </p:nvSpPr>
        <p:spPr>
          <a:xfrm>
            <a:off x="5304900" y="3405075"/>
            <a:ext cx="2969700" cy="12135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WRITE unit</a:t>
            </a:r>
            <a:endParaRPr sz="1000"/>
          </a:p>
          <a:p>
            <a:pPr indent="0" lvl="0" marL="0" rtl="0" algn="l">
              <a:spcBef>
                <a:spcPts val="0"/>
              </a:spcBef>
              <a:spcAft>
                <a:spcPts val="0"/>
              </a:spcAft>
              <a:buNone/>
            </a:pPr>
            <a:r>
              <a:rPr lang="ko" sz="1000"/>
              <a:t>Write the minimum distance data as visited(Checked) then send the minimum distance data to SSSP module to calculate the shorter path.</a:t>
            </a:r>
            <a:endParaRPr sz="1000"/>
          </a:p>
        </p:txBody>
      </p:sp>
      <p:sp>
        <p:nvSpPr>
          <p:cNvPr id="714" name="Google Shape;714;p54"/>
          <p:cNvSpPr/>
          <p:nvPr/>
        </p:nvSpPr>
        <p:spPr>
          <a:xfrm>
            <a:off x="5350850" y="1883100"/>
            <a:ext cx="13956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READ unit</a:t>
            </a:r>
            <a:endParaRPr sz="1000"/>
          </a:p>
          <a:p>
            <a:pPr indent="0" lvl="0" marL="0" rtl="0" algn="ctr">
              <a:spcBef>
                <a:spcPts val="0"/>
              </a:spcBef>
              <a:spcAft>
                <a:spcPts val="0"/>
              </a:spcAft>
              <a:buNone/>
            </a:pPr>
            <a:r>
              <a:t/>
            </a:r>
            <a:endParaRPr sz="1000"/>
          </a:p>
          <a:p>
            <a:pPr indent="0" lvl="0" marL="0" rtl="0" algn="l">
              <a:spcBef>
                <a:spcPts val="0"/>
              </a:spcBef>
              <a:spcAft>
                <a:spcPts val="0"/>
              </a:spcAft>
              <a:buNone/>
            </a:pPr>
            <a:r>
              <a:rPr lang="ko" sz="1000"/>
              <a:t>READ the Distance Data</a:t>
            </a:r>
            <a:endParaRPr sz="1000"/>
          </a:p>
        </p:txBody>
      </p:sp>
      <p:sp>
        <p:nvSpPr>
          <p:cNvPr id="715" name="Google Shape;715;p54"/>
          <p:cNvSpPr/>
          <p:nvPr/>
        </p:nvSpPr>
        <p:spPr>
          <a:xfrm>
            <a:off x="6889900" y="1883100"/>
            <a:ext cx="1340700" cy="1213500"/>
          </a:xfrm>
          <a:prstGeom prst="roundRect">
            <a:avLst>
              <a:gd fmla="val 16667" name="adj"/>
            </a:avLst>
          </a:prstGeom>
          <a:solidFill>
            <a:srgbClr val="B7B7B7"/>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ko" sz="1000"/>
              <a:t>FIND unit</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ko" sz="1000"/>
              <a:t>Find the minimum value</a:t>
            </a:r>
            <a:endParaRPr sz="10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55"/>
          <p:cNvSpPr/>
          <p:nvPr/>
        </p:nvSpPr>
        <p:spPr>
          <a:xfrm>
            <a:off x="3151850" y="1813950"/>
            <a:ext cx="3591600" cy="2896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3668825" y="1813950"/>
            <a:ext cx="507900" cy="2896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4693625" y="1813950"/>
            <a:ext cx="507900" cy="2896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5718425" y="1813950"/>
            <a:ext cx="507900" cy="2896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3151838" y="1813950"/>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Read</a:t>
            </a:r>
            <a:endParaRPr/>
          </a:p>
        </p:txBody>
      </p:sp>
      <p:sp>
        <p:nvSpPr>
          <p:cNvPr id="725" name="Google Shape;725;p55"/>
          <p:cNvSpPr/>
          <p:nvPr/>
        </p:nvSpPr>
        <p:spPr>
          <a:xfrm>
            <a:off x="4176638" y="2222550"/>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Find</a:t>
            </a:r>
            <a:endParaRPr/>
          </a:p>
        </p:txBody>
      </p:sp>
      <p:sp>
        <p:nvSpPr>
          <p:cNvPr id="726" name="Google Shape;726;p55"/>
          <p:cNvSpPr/>
          <p:nvPr/>
        </p:nvSpPr>
        <p:spPr>
          <a:xfrm>
            <a:off x="4176638" y="2631150"/>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Read</a:t>
            </a:r>
            <a:endParaRPr/>
          </a:p>
        </p:txBody>
      </p:sp>
      <p:sp>
        <p:nvSpPr>
          <p:cNvPr id="727" name="Google Shape;727;p55"/>
          <p:cNvSpPr/>
          <p:nvPr/>
        </p:nvSpPr>
        <p:spPr>
          <a:xfrm>
            <a:off x="5201438" y="3040050"/>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Find</a:t>
            </a:r>
            <a:endParaRPr/>
          </a:p>
        </p:txBody>
      </p:sp>
      <p:sp>
        <p:nvSpPr>
          <p:cNvPr id="728" name="Google Shape;728;p55"/>
          <p:cNvSpPr/>
          <p:nvPr/>
        </p:nvSpPr>
        <p:spPr>
          <a:xfrm>
            <a:off x="5201438" y="3448950"/>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Read</a:t>
            </a:r>
            <a:endParaRPr/>
          </a:p>
        </p:txBody>
      </p:sp>
      <p:sp>
        <p:nvSpPr>
          <p:cNvPr id="729" name="Google Shape;729;p55"/>
          <p:cNvSpPr/>
          <p:nvPr/>
        </p:nvSpPr>
        <p:spPr>
          <a:xfrm>
            <a:off x="3124700" y="1567650"/>
            <a:ext cx="4131000" cy="202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txBox="1"/>
          <p:nvPr/>
        </p:nvSpPr>
        <p:spPr>
          <a:xfrm>
            <a:off x="2482375" y="1486500"/>
            <a:ext cx="768300" cy="36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Time</a:t>
            </a:r>
            <a:endParaRPr sz="1000">
              <a:latin typeface="Lato"/>
              <a:ea typeface="Lato"/>
              <a:cs typeface="Lato"/>
              <a:sym typeface="Lato"/>
            </a:endParaRPr>
          </a:p>
        </p:txBody>
      </p:sp>
      <p:cxnSp>
        <p:nvCxnSpPr>
          <p:cNvPr id="731" name="Google Shape;731;p55"/>
          <p:cNvCxnSpPr/>
          <p:nvPr/>
        </p:nvCxnSpPr>
        <p:spPr>
          <a:xfrm>
            <a:off x="3668825" y="1548988"/>
            <a:ext cx="0" cy="137100"/>
          </a:xfrm>
          <a:prstGeom prst="straightConnector1">
            <a:avLst/>
          </a:prstGeom>
          <a:noFill/>
          <a:ln cap="flat" cmpd="sng" w="9525">
            <a:solidFill>
              <a:schemeClr val="dk2"/>
            </a:solidFill>
            <a:prstDash val="solid"/>
            <a:round/>
            <a:headEnd len="med" w="med" type="none"/>
            <a:tailEnd len="med" w="med" type="none"/>
          </a:ln>
        </p:spPr>
      </p:cxnSp>
      <p:cxnSp>
        <p:nvCxnSpPr>
          <p:cNvPr id="732" name="Google Shape;732;p55"/>
          <p:cNvCxnSpPr/>
          <p:nvPr/>
        </p:nvCxnSpPr>
        <p:spPr>
          <a:xfrm>
            <a:off x="4181225" y="1548975"/>
            <a:ext cx="0" cy="137100"/>
          </a:xfrm>
          <a:prstGeom prst="straightConnector1">
            <a:avLst/>
          </a:prstGeom>
          <a:noFill/>
          <a:ln cap="flat" cmpd="sng" w="9525">
            <a:solidFill>
              <a:schemeClr val="dk2"/>
            </a:solidFill>
            <a:prstDash val="solid"/>
            <a:round/>
            <a:headEnd len="med" w="med" type="none"/>
            <a:tailEnd len="med" w="med" type="none"/>
          </a:ln>
        </p:spPr>
      </p:cxnSp>
      <p:cxnSp>
        <p:nvCxnSpPr>
          <p:cNvPr id="733" name="Google Shape;733;p55"/>
          <p:cNvCxnSpPr/>
          <p:nvPr/>
        </p:nvCxnSpPr>
        <p:spPr>
          <a:xfrm>
            <a:off x="4689050" y="1548988"/>
            <a:ext cx="0" cy="137100"/>
          </a:xfrm>
          <a:prstGeom prst="straightConnector1">
            <a:avLst/>
          </a:prstGeom>
          <a:noFill/>
          <a:ln cap="flat" cmpd="sng" w="9525">
            <a:solidFill>
              <a:schemeClr val="dk2"/>
            </a:solidFill>
            <a:prstDash val="solid"/>
            <a:round/>
            <a:headEnd len="med" w="med" type="none"/>
            <a:tailEnd len="med" w="med" type="none"/>
          </a:ln>
        </p:spPr>
      </p:cxnSp>
      <p:cxnSp>
        <p:nvCxnSpPr>
          <p:cNvPr id="734" name="Google Shape;734;p55"/>
          <p:cNvCxnSpPr/>
          <p:nvPr/>
        </p:nvCxnSpPr>
        <p:spPr>
          <a:xfrm>
            <a:off x="5206025" y="1548975"/>
            <a:ext cx="0" cy="137100"/>
          </a:xfrm>
          <a:prstGeom prst="straightConnector1">
            <a:avLst/>
          </a:prstGeom>
          <a:noFill/>
          <a:ln cap="flat" cmpd="sng" w="9525">
            <a:solidFill>
              <a:schemeClr val="dk2"/>
            </a:solidFill>
            <a:prstDash val="solid"/>
            <a:round/>
            <a:headEnd len="med" w="med" type="none"/>
            <a:tailEnd len="med" w="med" type="none"/>
          </a:ln>
        </p:spPr>
      </p:cxnSp>
      <p:cxnSp>
        <p:nvCxnSpPr>
          <p:cNvPr id="735" name="Google Shape;735;p55"/>
          <p:cNvCxnSpPr/>
          <p:nvPr/>
        </p:nvCxnSpPr>
        <p:spPr>
          <a:xfrm>
            <a:off x="5713850" y="1548988"/>
            <a:ext cx="0" cy="137100"/>
          </a:xfrm>
          <a:prstGeom prst="straightConnector1">
            <a:avLst/>
          </a:prstGeom>
          <a:noFill/>
          <a:ln cap="flat" cmpd="sng" w="9525">
            <a:solidFill>
              <a:schemeClr val="dk2"/>
            </a:solidFill>
            <a:prstDash val="solid"/>
            <a:round/>
            <a:headEnd len="med" w="med" type="none"/>
            <a:tailEnd len="med" w="med" type="none"/>
          </a:ln>
        </p:spPr>
      </p:cxnSp>
      <p:cxnSp>
        <p:nvCxnSpPr>
          <p:cNvPr id="736" name="Google Shape;736;p55"/>
          <p:cNvCxnSpPr/>
          <p:nvPr/>
        </p:nvCxnSpPr>
        <p:spPr>
          <a:xfrm>
            <a:off x="6230825" y="1548975"/>
            <a:ext cx="0" cy="137100"/>
          </a:xfrm>
          <a:prstGeom prst="straightConnector1">
            <a:avLst/>
          </a:prstGeom>
          <a:noFill/>
          <a:ln cap="flat" cmpd="sng" w="9525">
            <a:solidFill>
              <a:schemeClr val="dk2"/>
            </a:solidFill>
            <a:prstDash val="solid"/>
            <a:round/>
            <a:headEnd len="med" w="med" type="none"/>
            <a:tailEnd len="med" w="med" type="none"/>
          </a:ln>
        </p:spPr>
      </p:cxnSp>
      <p:sp>
        <p:nvSpPr>
          <p:cNvPr id="737" name="Google Shape;737;p55"/>
          <p:cNvSpPr txBox="1"/>
          <p:nvPr/>
        </p:nvSpPr>
        <p:spPr>
          <a:xfrm>
            <a:off x="3474350" y="1222650"/>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1</a:t>
            </a:r>
            <a:endParaRPr sz="1000">
              <a:latin typeface="Lato"/>
              <a:ea typeface="Lato"/>
              <a:cs typeface="Lato"/>
              <a:sym typeface="Lato"/>
            </a:endParaRPr>
          </a:p>
        </p:txBody>
      </p:sp>
      <p:sp>
        <p:nvSpPr>
          <p:cNvPr id="738" name="Google Shape;738;p55"/>
          <p:cNvSpPr txBox="1"/>
          <p:nvPr/>
        </p:nvSpPr>
        <p:spPr>
          <a:xfrm>
            <a:off x="3962825" y="1222650"/>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2 </a:t>
            </a:r>
            <a:endParaRPr sz="1000">
              <a:latin typeface="Lato"/>
              <a:ea typeface="Lato"/>
              <a:cs typeface="Lato"/>
              <a:sym typeface="Lato"/>
            </a:endParaRPr>
          </a:p>
        </p:txBody>
      </p:sp>
      <p:sp>
        <p:nvSpPr>
          <p:cNvPr id="739" name="Google Shape;739;p55"/>
          <p:cNvSpPr txBox="1"/>
          <p:nvPr/>
        </p:nvSpPr>
        <p:spPr>
          <a:xfrm>
            <a:off x="4451300" y="1222650"/>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3 </a:t>
            </a:r>
            <a:endParaRPr sz="1000">
              <a:latin typeface="Lato"/>
              <a:ea typeface="Lato"/>
              <a:cs typeface="Lato"/>
              <a:sym typeface="Lato"/>
            </a:endParaRPr>
          </a:p>
        </p:txBody>
      </p:sp>
      <p:sp>
        <p:nvSpPr>
          <p:cNvPr id="740" name="Google Shape;740;p55"/>
          <p:cNvSpPr txBox="1"/>
          <p:nvPr/>
        </p:nvSpPr>
        <p:spPr>
          <a:xfrm>
            <a:off x="4987625" y="1222650"/>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4 </a:t>
            </a:r>
            <a:endParaRPr sz="1000">
              <a:latin typeface="Lato"/>
              <a:ea typeface="Lato"/>
              <a:cs typeface="Lato"/>
              <a:sym typeface="Lato"/>
            </a:endParaRPr>
          </a:p>
        </p:txBody>
      </p:sp>
      <p:sp>
        <p:nvSpPr>
          <p:cNvPr id="741" name="Google Shape;741;p55"/>
          <p:cNvSpPr txBox="1"/>
          <p:nvPr/>
        </p:nvSpPr>
        <p:spPr>
          <a:xfrm>
            <a:off x="5495450" y="1222650"/>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5 </a:t>
            </a:r>
            <a:endParaRPr sz="1000">
              <a:latin typeface="Lato"/>
              <a:ea typeface="Lato"/>
              <a:cs typeface="Lato"/>
              <a:sym typeface="Lato"/>
            </a:endParaRPr>
          </a:p>
        </p:txBody>
      </p:sp>
      <p:sp>
        <p:nvSpPr>
          <p:cNvPr id="742" name="Google Shape;742;p55"/>
          <p:cNvSpPr txBox="1"/>
          <p:nvPr/>
        </p:nvSpPr>
        <p:spPr>
          <a:xfrm>
            <a:off x="6003275" y="1222650"/>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6 </a:t>
            </a:r>
            <a:endParaRPr sz="1000">
              <a:latin typeface="Lato"/>
              <a:ea typeface="Lato"/>
              <a:cs typeface="Lato"/>
              <a:sym typeface="Lato"/>
            </a:endParaRPr>
          </a:p>
        </p:txBody>
      </p:sp>
      <p:sp>
        <p:nvSpPr>
          <p:cNvPr id="743" name="Google Shape;743;p55"/>
          <p:cNvSpPr/>
          <p:nvPr/>
        </p:nvSpPr>
        <p:spPr>
          <a:xfrm>
            <a:off x="6743225" y="1813950"/>
            <a:ext cx="507900" cy="2896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6230813" y="3862625"/>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Find</a:t>
            </a:r>
            <a:endParaRPr/>
          </a:p>
        </p:txBody>
      </p:sp>
      <p:sp>
        <p:nvSpPr>
          <p:cNvPr id="745" name="Google Shape;745;p55"/>
          <p:cNvSpPr/>
          <p:nvPr/>
        </p:nvSpPr>
        <p:spPr>
          <a:xfrm>
            <a:off x="6230813" y="4271525"/>
            <a:ext cx="1024800" cy="36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Read</a:t>
            </a:r>
            <a:endParaRPr/>
          </a:p>
        </p:txBody>
      </p:sp>
      <p:cxnSp>
        <p:nvCxnSpPr>
          <p:cNvPr id="746" name="Google Shape;746;p55"/>
          <p:cNvCxnSpPr/>
          <p:nvPr/>
        </p:nvCxnSpPr>
        <p:spPr>
          <a:xfrm>
            <a:off x="6738650" y="1548975"/>
            <a:ext cx="0" cy="137100"/>
          </a:xfrm>
          <a:prstGeom prst="straightConnector1">
            <a:avLst/>
          </a:prstGeom>
          <a:noFill/>
          <a:ln cap="flat" cmpd="sng" w="9525">
            <a:solidFill>
              <a:schemeClr val="dk2"/>
            </a:solidFill>
            <a:prstDash val="solid"/>
            <a:round/>
            <a:headEnd len="med" w="med" type="none"/>
            <a:tailEnd len="med" w="med" type="none"/>
          </a:ln>
        </p:spPr>
      </p:cxnSp>
      <p:sp>
        <p:nvSpPr>
          <p:cNvPr id="747" name="Google Shape;747;p55"/>
          <p:cNvSpPr txBox="1"/>
          <p:nvPr/>
        </p:nvSpPr>
        <p:spPr>
          <a:xfrm>
            <a:off x="6511100" y="1222650"/>
            <a:ext cx="436800" cy="3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000">
                <a:latin typeface="Lato"/>
                <a:ea typeface="Lato"/>
                <a:cs typeface="Lato"/>
                <a:sym typeface="Lato"/>
              </a:rPr>
              <a:t>7</a:t>
            </a:r>
            <a:r>
              <a:rPr lang="ko" sz="1000">
                <a:latin typeface="Lato"/>
                <a:ea typeface="Lato"/>
                <a:cs typeface="Lato"/>
                <a:sym typeface="Lato"/>
              </a:rPr>
              <a:t> </a:t>
            </a:r>
            <a:endParaRPr sz="1000">
              <a:latin typeface="Lato"/>
              <a:ea typeface="Lato"/>
              <a:cs typeface="Lato"/>
              <a:sym typeface="La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56"/>
          <p:cNvSpPr txBox="1"/>
          <p:nvPr>
            <p:ph idx="1" type="body"/>
          </p:nvPr>
        </p:nvSpPr>
        <p:spPr>
          <a:xfrm>
            <a:off x="729450" y="2078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sp>
        <p:nvSpPr>
          <p:cNvPr id="753" name="Google Shape;753;p56"/>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Experiment</a:t>
            </a:r>
            <a:endParaRPr/>
          </a:p>
        </p:txBody>
      </p:sp>
      <p:sp>
        <p:nvSpPr>
          <p:cNvPr id="754" name="Google Shape;754;p56"/>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Evaluation : PC(GraphBIG) vs FPGA</a:t>
            </a:r>
            <a:endParaRPr sz="1800"/>
          </a:p>
        </p:txBody>
      </p:sp>
      <p:pic>
        <p:nvPicPr>
          <p:cNvPr id="755" name="Google Shape;755;p56"/>
          <p:cNvPicPr preferRelativeResize="0"/>
          <p:nvPr/>
        </p:nvPicPr>
        <p:blipFill rotWithShape="1">
          <a:blip r:embed="rId3">
            <a:alphaModFix/>
          </a:blip>
          <a:srcRect b="3238" l="898" r="4502" t="8046"/>
          <a:stretch/>
        </p:blipFill>
        <p:spPr>
          <a:xfrm>
            <a:off x="7491225" y="1700375"/>
            <a:ext cx="1537150" cy="1744050"/>
          </a:xfrm>
          <a:prstGeom prst="rect">
            <a:avLst/>
          </a:prstGeom>
          <a:noFill/>
          <a:ln>
            <a:noFill/>
          </a:ln>
        </p:spPr>
      </p:pic>
      <p:pic>
        <p:nvPicPr>
          <p:cNvPr id="756" name="Google Shape;756;p56"/>
          <p:cNvPicPr preferRelativeResize="0"/>
          <p:nvPr/>
        </p:nvPicPr>
        <p:blipFill rotWithShape="1">
          <a:blip r:embed="rId4">
            <a:alphaModFix/>
          </a:blip>
          <a:srcRect b="1197" l="811" r="1456" t="1479"/>
          <a:stretch/>
        </p:blipFill>
        <p:spPr>
          <a:xfrm>
            <a:off x="308075" y="1592813"/>
            <a:ext cx="3252925" cy="2087300"/>
          </a:xfrm>
          <a:prstGeom prst="rect">
            <a:avLst/>
          </a:prstGeom>
          <a:noFill/>
          <a:ln>
            <a:noFill/>
          </a:ln>
        </p:spPr>
      </p:pic>
      <p:pic>
        <p:nvPicPr>
          <p:cNvPr id="757" name="Google Shape;757;p56"/>
          <p:cNvPicPr preferRelativeResize="0"/>
          <p:nvPr/>
        </p:nvPicPr>
        <p:blipFill rotWithShape="1">
          <a:blip r:embed="rId5">
            <a:alphaModFix/>
          </a:blip>
          <a:srcRect b="1789" l="1724" r="2453" t="2999"/>
          <a:stretch/>
        </p:blipFill>
        <p:spPr>
          <a:xfrm>
            <a:off x="4012975" y="1542725"/>
            <a:ext cx="3478250" cy="2187475"/>
          </a:xfrm>
          <a:prstGeom prst="rect">
            <a:avLst/>
          </a:prstGeom>
          <a:noFill/>
          <a:ln>
            <a:noFill/>
          </a:ln>
        </p:spPr>
      </p:pic>
      <p:pic>
        <p:nvPicPr>
          <p:cNvPr id="758" name="Google Shape;758;p56"/>
          <p:cNvPicPr preferRelativeResize="0"/>
          <p:nvPr/>
        </p:nvPicPr>
        <p:blipFill>
          <a:blip r:embed="rId6">
            <a:alphaModFix/>
          </a:blip>
          <a:stretch>
            <a:fillRect/>
          </a:stretch>
        </p:blipFill>
        <p:spPr>
          <a:xfrm>
            <a:off x="6126950" y="3524150"/>
            <a:ext cx="902725" cy="206050"/>
          </a:xfrm>
          <a:prstGeom prst="rect">
            <a:avLst/>
          </a:prstGeom>
          <a:noFill/>
          <a:ln>
            <a:noFill/>
          </a:ln>
        </p:spPr>
      </p:pic>
      <p:pic>
        <p:nvPicPr>
          <p:cNvPr id="759" name="Google Shape;759;p56"/>
          <p:cNvPicPr preferRelativeResize="0"/>
          <p:nvPr/>
        </p:nvPicPr>
        <p:blipFill>
          <a:blip r:embed="rId7">
            <a:alphaModFix/>
          </a:blip>
          <a:stretch>
            <a:fillRect/>
          </a:stretch>
        </p:blipFill>
        <p:spPr>
          <a:xfrm>
            <a:off x="3726650" y="3524150"/>
            <a:ext cx="2552700" cy="552450"/>
          </a:xfrm>
          <a:prstGeom prst="rect">
            <a:avLst/>
          </a:prstGeom>
          <a:noFill/>
          <a:ln>
            <a:noFill/>
          </a:ln>
        </p:spPr>
      </p:pic>
      <p:pic>
        <p:nvPicPr>
          <p:cNvPr id="760" name="Google Shape;760;p56"/>
          <p:cNvPicPr preferRelativeResize="0"/>
          <p:nvPr/>
        </p:nvPicPr>
        <p:blipFill>
          <a:blip r:embed="rId8">
            <a:alphaModFix/>
          </a:blip>
          <a:stretch>
            <a:fillRect/>
          </a:stretch>
        </p:blipFill>
        <p:spPr>
          <a:xfrm>
            <a:off x="5921399" y="1397624"/>
            <a:ext cx="1313822" cy="352975"/>
          </a:xfrm>
          <a:prstGeom prst="rect">
            <a:avLst/>
          </a:prstGeom>
          <a:noFill/>
          <a:ln>
            <a:noFill/>
          </a:ln>
        </p:spPr>
      </p:pic>
      <p:pic>
        <p:nvPicPr>
          <p:cNvPr id="761" name="Google Shape;761;p56"/>
          <p:cNvPicPr preferRelativeResize="0"/>
          <p:nvPr/>
        </p:nvPicPr>
        <p:blipFill>
          <a:blip r:embed="rId7">
            <a:alphaModFix/>
          </a:blip>
          <a:stretch>
            <a:fillRect/>
          </a:stretch>
        </p:blipFill>
        <p:spPr>
          <a:xfrm>
            <a:off x="4459275" y="1463775"/>
            <a:ext cx="1537150" cy="33266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txBox="1"/>
          <p:nvPr>
            <p:ph idx="1" type="body"/>
          </p:nvPr>
        </p:nvSpPr>
        <p:spPr>
          <a:xfrm>
            <a:off x="729450" y="12413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ko"/>
              <a:t>- </a:t>
            </a:r>
            <a:r>
              <a:rPr lang="ko"/>
              <a:t>Increasing infrastructure size and dependency on graph computing</a:t>
            </a:r>
            <a:endParaRPr/>
          </a:p>
          <a:p>
            <a:pPr indent="0" lvl="0" marL="0" rtl="0" algn="l">
              <a:spcBef>
                <a:spcPts val="1600"/>
              </a:spcBef>
              <a:spcAft>
                <a:spcPts val="0"/>
              </a:spcAft>
              <a:buNone/>
            </a:pPr>
            <a:r>
              <a:rPr lang="ko"/>
              <a:t>- Heavy load and tedious calculation that is not suited for modern day computers</a:t>
            </a:r>
            <a:endParaRPr/>
          </a:p>
          <a:p>
            <a:pPr indent="0" lvl="0" marL="0" rtl="0" algn="l">
              <a:spcBef>
                <a:spcPts val="1600"/>
              </a:spcBef>
              <a:spcAft>
                <a:spcPts val="0"/>
              </a:spcAft>
              <a:buNone/>
            </a:pPr>
            <a:r>
              <a:rPr lang="ko"/>
              <a:t>- High potential for improvement and greater efficiency</a:t>
            </a:r>
            <a:endParaRPr/>
          </a:p>
          <a:p>
            <a:pPr indent="0" lvl="0" marL="0" rtl="0" algn="l">
              <a:spcBef>
                <a:spcPts val="1600"/>
              </a:spcBef>
              <a:spcAft>
                <a:spcPts val="0"/>
              </a:spcAft>
              <a:buNone/>
            </a:pPr>
            <a:r>
              <a:rPr lang="ko"/>
              <a:t>- GraphBIG benchmarks and underlying framework are C++ codes with  STL(standard library in CPP)  </a:t>
            </a:r>
            <a:endParaRPr/>
          </a:p>
          <a:p>
            <a:pPr indent="0" lvl="0" marL="0" rtl="0" algn="l">
              <a:spcBef>
                <a:spcPts val="1600"/>
              </a:spcBef>
              <a:spcAft>
                <a:spcPts val="0"/>
              </a:spcAft>
              <a:buNone/>
            </a:pPr>
            <a:r>
              <a:rPr lang="ko"/>
              <a:t>	</a:t>
            </a:r>
            <a:r>
              <a:rPr lang="ko">
                <a:solidFill>
                  <a:schemeClr val="dk1"/>
                </a:solidFill>
              </a:rPr>
              <a:t>-&gt;</a:t>
            </a:r>
            <a:r>
              <a:rPr lang="ko"/>
              <a:t>  </a:t>
            </a:r>
            <a:r>
              <a:rPr lang="ko">
                <a:solidFill>
                  <a:schemeClr val="dk1"/>
                </a:solidFill>
              </a:rPr>
              <a:t>1) We can accelerate application at the point of hit rate using our own data structure.</a:t>
            </a:r>
            <a:endParaRPr>
              <a:solidFill>
                <a:schemeClr val="dk1"/>
              </a:solidFill>
            </a:endParaRPr>
          </a:p>
          <a:p>
            <a:pPr indent="0" lvl="0" marL="0" rtl="0" algn="l">
              <a:spcBef>
                <a:spcPts val="1600"/>
              </a:spcBef>
              <a:spcAft>
                <a:spcPts val="0"/>
              </a:spcAft>
              <a:buNone/>
            </a:pPr>
            <a:r>
              <a:rPr lang="ko">
                <a:solidFill>
                  <a:schemeClr val="dk1"/>
                </a:solidFill>
              </a:rPr>
              <a:t>	-&gt;  2) Construct the module in parallel structure to accelerate.</a:t>
            </a:r>
            <a:endParaRPr>
              <a:solidFill>
                <a:schemeClr val="dk1"/>
              </a:solidFill>
            </a:endParaRPr>
          </a:p>
          <a:p>
            <a:pPr indent="0" lvl="0" marL="0" rtl="0" algn="l">
              <a:spcBef>
                <a:spcPts val="1600"/>
              </a:spcBef>
              <a:spcAft>
                <a:spcPts val="0"/>
              </a:spcAft>
              <a:buNone/>
            </a:pPr>
            <a:r>
              <a:rPr lang="ko"/>
              <a:t>- CPU calculate in  64bit ( or 32 bit ) when transferring the data. </a:t>
            </a:r>
            <a:endParaRPr/>
          </a:p>
          <a:p>
            <a:pPr indent="457200" lvl="0" marL="0" rtl="0" algn="l">
              <a:spcBef>
                <a:spcPts val="1600"/>
              </a:spcBef>
              <a:spcAft>
                <a:spcPts val="0"/>
              </a:spcAft>
              <a:buNone/>
            </a:pPr>
            <a:r>
              <a:rPr lang="ko">
                <a:solidFill>
                  <a:schemeClr val="dk1"/>
                </a:solidFill>
              </a:rPr>
              <a:t>-&gt;</a:t>
            </a:r>
            <a:r>
              <a:rPr lang="ko"/>
              <a:t> </a:t>
            </a:r>
            <a:r>
              <a:rPr lang="ko">
                <a:solidFill>
                  <a:schemeClr val="dk1"/>
                </a:solidFill>
              </a:rPr>
              <a:t>With FPGA, we can widen the DRAM  data in 1024 bit width. ( Better bandwidth ).</a:t>
            </a:r>
            <a:endParaRPr/>
          </a:p>
          <a:p>
            <a:pPr indent="0" lvl="0" marL="0" rtl="0" algn="l">
              <a:spcBef>
                <a:spcPts val="1600"/>
              </a:spcBef>
              <a:spcAft>
                <a:spcPts val="1600"/>
              </a:spcAft>
              <a:buNone/>
            </a:pPr>
            <a:r>
              <a:t/>
            </a:r>
            <a:endParaRPr/>
          </a:p>
        </p:txBody>
      </p:sp>
      <p:sp>
        <p:nvSpPr>
          <p:cNvPr id="117" name="Google Shape;117;p17"/>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Background</a:t>
            </a:r>
            <a:endParaRPr/>
          </a:p>
        </p:txBody>
      </p:sp>
      <p:sp>
        <p:nvSpPr>
          <p:cNvPr id="118" name="Google Shape;118;p17"/>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Motivation </a:t>
            </a:r>
            <a:r>
              <a:rPr lang="ko" sz="1800"/>
              <a:t>( Performance enhancement )</a:t>
            </a:r>
            <a:endParaRPr sz="1800"/>
          </a:p>
          <a:p>
            <a:pPr indent="0" lvl="0" marL="0" rtl="0" algn="l">
              <a:spcBef>
                <a:spcPts val="0"/>
              </a:spcBef>
              <a:spcAft>
                <a:spcPts val="0"/>
              </a:spcAft>
              <a:buNone/>
            </a:pPr>
            <a:r>
              <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8"/>
          <p:cNvSpPr txBox="1"/>
          <p:nvPr>
            <p:ph idx="1" type="body"/>
          </p:nvPr>
        </p:nvSpPr>
        <p:spPr>
          <a:xfrm>
            <a:off x="729450" y="127090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ko">
                <a:latin typeface="Arial"/>
                <a:ea typeface="Arial"/>
                <a:cs typeface="Arial"/>
                <a:sym typeface="Arial"/>
              </a:rPr>
              <a:t>Field programmable gate array</a:t>
            </a:r>
            <a:endParaRPr b="1"/>
          </a:p>
          <a:p>
            <a:pPr indent="-311150" lvl="0" marL="457200" rtl="0" algn="l">
              <a:spcBef>
                <a:spcPts val="1600"/>
              </a:spcBef>
              <a:spcAft>
                <a:spcPts val="0"/>
              </a:spcAft>
              <a:buSzPts val="1300"/>
              <a:buChar char="-"/>
            </a:pPr>
            <a:r>
              <a:rPr lang="ko"/>
              <a:t>It </a:t>
            </a:r>
            <a:r>
              <a:rPr lang="ko"/>
              <a:t> is an integrated circuit designed to be configured by</a:t>
            </a:r>
            <a:br>
              <a:rPr lang="ko"/>
            </a:br>
            <a:r>
              <a:rPr lang="ko"/>
              <a:t> a customer or a designer. </a:t>
            </a:r>
            <a:endParaRPr/>
          </a:p>
          <a:p>
            <a:pPr indent="-311150" lvl="0" marL="457200" rtl="0" algn="l">
              <a:spcBef>
                <a:spcPts val="1600"/>
              </a:spcBef>
              <a:spcAft>
                <a:spcPts val="0"/>
              </a:spcAft>
              <a:buSzPts val="1300"/>
              <a:buChar char="-"/>
            </a:pPr>
            <a:r>
              <a:rPr lang="ko"/>
              <a:t>We can design the logic gates in hardware level with our </a:t>
            </a:r>
            <a:br>
              <a:rPr lang="ko"/>
            </a:br>
            <a:r>
              <a:rPr lang="ko"/>
              <a:t>own designed modules using HDL</a:t>
            </a:r>
            <a:br>
              <a:rPr lang="ko"/>
            </a:br>
            <a:r>
              <a:rPr lang="ko"/>
              <a:t>(hardware description language).</a:t>
            </a:r>
            <a:endParaRPr/>
          </a:p>
          <a:p>
            <a:pPr indent="457200" lvl="0" marL="0" rtl="0" algn="l">
              <a:spcBef>
                <a:spcPts val="1600"/>
              </a:spcBef>
              <a:spcAft>
                <a:spcPts val="0"/>
              </a:spcAft>
              <a:buNone/>
            </a:pPr>
            <a:r>
              <a:rPr lang="ko"/>
              <a:t> </a:t>
            </a:r>
            <a:r>
              <a:rPr lang="ko">
                <a:solidFill>
                  <a:schemeClr val="dk1"/>
                </a:solidFill>
              </a:rPr>
              <a:t>=&gt;  Design better performance processing unit for </a:t>
            </a:r>
            <a:br>
              <a:rPr lang="ko">
                <a:solidFill>
                  <a:schemeClr val="dk1"/>
                </a:solidFill>
              </a:rPr>
            </a:br>
            <a:r>
              <a:rPr lang="ko">
                <a:solidFill>
                  <a:schemeClr val="dk1"/>
                </a:solidFill>
              </a:rPr>
              <a:t>                        our graph application calculation.  </a:t>
            </a:r>
            <a:endParaRPr>
              <a:solidFill>
                <a:schemeClr val="dk1"/>
              </a:solidFill>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b="1"/>
          </a:p>
        </p:txBody>
      </p:sp>
      <p:pic>
        <p:nvPicPr>
          <p:cNvPr id="124" name="Google Shape;124;p18"/>
          <p:cNvPicPr preferRelativeResize="0"/>
          <p:nvPr/>
        </p:nvPicPr>
        <p:blipFill>
          <a:blip r:embed="rId3">
            <a:alphaModFix/>
          </a:blip>
          <a:stretch>
            <a:fillRect/>
          </a:stretch>
        </p:blipFill>
        <p:spPr>
          <a:xfrm>
            <a:off x="5614252" y="2039450"/>
            <a:ext cx="3312974" cy="2118475"/>
          </a:xfrm>
          <a:prstGeom prst="rect">
            <a:avLst/>
          </a:prstGeom>
          <a:noFill/>
          <a:ln>
            <a:noFill/>
          </a:ln>
        </p:spPr>
      </p:pic>
      <p:sp>
        <p:nvSpPr>
          <p:cNvPr id="125" name="Google Shape;125;p18"/>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Background</a:t>
            </a:r>
            <a:endParaRPr/>
          </a:p>
        </p:txBody>
      </p:sp>
      <p:sp>
        <p:nvSpPr>
          <p:cNvPr id="126" name="Google Shape;126;p18"/>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FPGA</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9"/>
          <p:cNvSpPr txBox="1"/>
          <p:nvPr>
            <p:ph idx="1" type="body"/>
          </p:nvPr>
        </p:nvSpPr>
        <p:spPr>
          <a:xfrm>
            <a:off x="729450" y="12413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ko"/>
              <a:t>Single Source Shortest Path</a:t>
            </a:r>
            <a:endParaRPr b="1"/>
          </a:p>
          <a:p>
            <a:pPr indent="-311150" lvl="0" marL="457200" rtl="0" algn="l">
              <a:lnSpc>
                <a:spcPct val="150000"/>
              </a:lnSpc>
              <a:spcBef>
                <a:spcPts val="1600"/>
              </a:spcBef>
              <a:spcAft>
                <a:spcPts val="0"/>
              </a:spcAft>
              <a:buSzPts val="1300"/>
              <a:buChar char="-"/>
            </a:pPr>
            <a:r>
              <a:rPr lang="ko"/>
              <a:t>Navigation, graph analysis</a:t>
            </a:r>
            <a:endParaRPr/>
          </a:p>
          <a:p>
            <a:pPr indent="0" lvl="0" marL="0" rtl="0" algn="l">
              <a:spcBef>
                <a:spcPts val="1600"/>
              </a:spcBef>
              <a:spcAft>
                <a:spcPts val="0"/>
              </a:spcAft>
              <a:buNone/>
            </a:pPr>
            <a:r>
              <a:rPr b="1" lang="ko"/>
              <a:t>Why SSSP?</a:t>
            </a:r>
            <a:endParaRPr b="1"/>
          </a:p>
          <a:p>
            <a:pPr indent="-311150" lvl="0" marL="457200" rtl="0" algn="l">
              <a:spcBef>
                <a:spcPts val="1600"/>
              </a:spcBef>
              <a:spcAft>
                <a:spcPts val="0"/>
              </a:spcAft>
              <a:buSzPts val="1300"/>
              <a:buChar char="-"/>
            </a:pPr>
            <a:r>
              <a:rPr lang="ko"/>
              <a:t>Simple algorithm but heavily dependent on memory access</a:t>
            </a:r>
            <a:endParaRPr/>
          </a:p>
          <a:p>
            <a:pPr indent="-311150" lvl="0" marL="457200" rtl="0" algn="l">
              <a:spcBef>
                <a:spcPts val="0"/>
              </a:spcBef>
              <a:spcAft>
                <a:spcPts val="0"/>
              </a:spcAft>
              <a:buSzPts val="1300"/>
              <a:buChar char="-"/>
            </a:pPr>
            <a:r>
              <a:rPr lang="ko"/>
              <a:t>Low Cache hit rate, High miss rate</a:t>
            </a:r>
            <a:endParaRPr/>
          </a:p>
          <a:p>
            <a:pPr indent="-311150" lvl="0" marL="457200" rtl="0" algn="l">
              <a:spcBef>
                <a:spcPts val="0"/>
              </a:spcBef>
              <a:spcAft>
                <a:spcPts val="0"/>
              </a:spcAft>
              <a:buSzPts val="1300"/>
              <a:buChar char="-"/>
            </a:pPr>
            <a:r>
              <a:rPr lang="ko"/>
              <a:t>Comparably higher IPC -&gt; lower is better</a:t>
            </a:r>
            <a:endParaRPr/>
          </a:p>
          <a:p>
            <a:pPr indent="-311150" lvl="0" marL="457200" rtl="0" algn="l">
              <a:spcBef>
                <a:spcPts val="0"/>
              </a:spcBef>
              <a:spcAft>
                <a:spcPts val="0"/>
              </a:spcAft>
              <a:buSzPts val="1300"/>
              <a:buChar char="-"/>
            </a:pPr>
            <a:r>
              <a:rPr lang="ko"/>
              <a:t>Variety of algorithms</a:t>
            </a:r>
            <a:endParaRPr/>
          </a:p>
          <a:p>
            <a:pPr indent="0" lvl="0" marL="914400" rtl="0" algn="l">
              <a:spcBef>
                <a:spcPts val="1600"/>
              </a:spcBef>
              <a:spcAft>
                <a:spcPts val="1600"/>
              </a:spcAft>
              <a:buNone/>
            </a:pPr>
            <a:r>
              <a:t/>
            </a:r>
            <a:endParaRPr/>
          </a:p>
        </p:txBody>
      </p:sp>
      <p:pic>
        <p:nvPicPr>
          <p:cNvPr id="132" name="Google Shape;132;p19"/>
          <p:cNvPicPr preferRelativeResize="0"/>
          <p:nvPr/>
        </p:nvPicPr>
        <p:blipFill>
          <a:blip r:embed="rId3">
            <a:alphaModFix/>
          </a:blip>
          <a:stretch>
            <a:fillRect/>
          </a:stretch>
        </p:blipFill>
        <p:spPr>
          <a:xfrm>
            <a:off x="5912050" y="1069425"/>
            <a:ext cx="2805325" cy="1755975"/>
          </a:xfrm>
          <a:prstGeom prst="rect">
            <a:avLst/>
          </a:prstGeom>
          <a:noFill/>
          <a:ln>
            <a:noFill/>
          </a:ln>
        </p:spPr>
      </p:pic>
      <p:pic>
        <p:nvPicPr>
          <p:cNvPr id="133" name="Google Shape;133;p19"/>
          <p:cNvPicPr preferRelativeResize="0"/>
          <p:nvPr/>
        </p:nvPicPr>
        <p:blipFill>
          <a:blip r:embed="rId4">
            <a:alphaModFix/>
          </a:blip>
          <a:stretch>
            <a:fillRect/>
          </a:stretch>
        </p:blipFill>
        <p:spPr>
          <a:xfrm>
            <a:off x="6130875" y="2995450"/>
            <a:ext cx="2367676" cy="1919450"/>
          </a:xfrm>
          <a:prstGeom prst="rect">
            <a:avLst/>
          </a:prstGeom>
          <a:noFill/>
          <a:ln>
            <a:noFill/>
          </a:ln>
        </p:spPr>
      </p:pic>
      <p:sp>
        <p:nvSpPr>
          <p:cNvPr id="134" name="Google Shape;134;p19"/>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Background</a:t>
            </a:r>
            <a:endParaRPr/>
          </a:p>
        </p:txBody>
      </p:sp>
      <p:sp>
        <p:nvSpPr>
          <p:cNvPr id="135" name="Google Shape;135;p19"/>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Single Source Shortest Path</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141" name="Google Shape;141;p20"/>
          <p:cNvSpPr/>
          <p:nvPr/>
        </p:nvSpPr>
        <p:spPr>
          <a:xfrm>
            <a:off x="831475" y="1397625"/>
            <a:ext cx="7636500" cy="122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ko"/>
              <a:t>GraphBI</a:t>
            </a:r>
            <a:r>
              <a:rPr lang="ko"/>
              <a:t>G</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42" name="Google Shape;142;p20"/>
          <p:cNvSpPr/>
          <p:nvPr/>
        </p:nvSpPr>
        <p:spPr>
          <a:xfrm>
            <a:off x="1058100" y="1708253"/>
            <a:ext cx="1941000" cy="80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Data Construction</a:t>
            </a:r>
            <a:endParaRPr/>
          </a:p>
          <a:p>
            <a:pPr indent="0" lvl="0" marL="0" rtl="0" algn="ctr">
              <a:spcBef>
                <a:spcPts val="0"/>
              </a:spcBef>
              <a:spcAft>
                <a:spcPts val="0"/>
              </a:spcAft>
              <a:buNone/>
            </a:pPr>
            <a:r>
              <a:rPr lang="ko"/>
              <a:t>stage</a:t>
            </a:r>
            <a:endParaRPr/>
          </a:p>
        </p:txBody>
      </p:sp>
      <p:sp>
        <p:nvSpPr>
          <p:cNvPr id="143" name="Google Shape;143;p20"/>
          <p:cNvSpPr/>
          <p:nvPr/>
        </p:nvSpPr>
        <p:spPr>
          <a:xfrm>
            <a:off x="3285100" y="1708255"/>
            <a:ext cx="4906800" cy="80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Calculation</a:t>
            </a:r>
            <a:endParaRPr/>
          </a:p>
          <a:p>
            <a:pPr indent="0" lvl="0" marL="0" rtl="0" algn="ctr">
              <a:spcBef>
                <a:spcPts val="0"/>
              </a:spcBef>
              <a:spcAft>
                <a:spcPts val="0"/>
              </a:spcAft>
              <a:buNone/>
            </a:pPr>
            <a:r>
              <a:rPr lang="ko"/>
              <a:t>stage</a:t>
            </a:r>
            <a:endParaRPr/>
          </a:p>
        </p:txBody>
      </p:sp>
      <p:sp>
        <p:nvSpPr>
          <p:cNvPr id="144" name="Google Shape;144;p20"/>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Accelerator Overview</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1"/>
          <p:cNvSpPr txBox="1"/>
          <p:nvPr>
            <p:ph type="title"/>
          </p:nvPr>
        </p:nvSpPr>
        <p:spPr>
          <a:xfrm>
            <a:off x="727650" y="307975"/>
            <a:ext cx="7688700" cy="5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Proposed</a:t>
            </a:r>
            <a:endParaRPr/>
          </a:p>
        </p:txBody>
      </p:sp>
      <p:sp>
        <p:nvSpPr>
          <p:cNvPr id="150" name="Google Shape;150;p21"/>
          <p:cNvSpPr txBox="1"/>
          <p:nvPr>
            <p:ph type="title"/>
          </p:nvPr>
        </p:nvSpPr>
        <p:spPr>
          <a:xfrm>
            <a:off x="727650" y="758325"/>
            <a:ext cx="76887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1800"/>
              <a:t>Acceleration Overview - Data stage</a:t>
            </a:r>
            <a:endParaRPr sz="1800"/>
          </a:p>
        </p:txBody>
      </p:sp>
      <p:sp>
        <p:nvSpPr>
          <p:cNvPr id="151" name="Google Shape;151;p21"/>
          <p:cNvSpPr/>
          <p:nvPr/>
        </p:nvSpPr>
        <p:spPr>
          <a:xfrm>
            <a:off x="831475" y="1397625"/>
            <a:ext cx="7636500" cy="122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ko"/>
              <a:t>GraphBIG</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52" name="Google Shape;152;p21"/>
          <p:cNvSpPr/>
          <p:nvPr/>
        </p:nvSpPr>
        <p:spPr>
          <a:xfrm>
            <a:off x="1058100" y="1708253"/>
            <a:ext cx="1941000" cy="803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Data Construction</a:t>
            </a:r>
            <a:endParaRPr/>
          </a:p>
          <a:p>
            <a:pPr indent="0" lvl="0" marL="0" rtl="0" algn="ctr">
              <a:spcBef>
                <a:spcPts val="0"/>
              </a:spcBef>
              <a:spcAft>
                <a:spcPts val="0"/>
              </a:spcAft>
              <a:buNone/>
            </a:pPr>
            <a:r>
              <a:rPr lang="ko"/>
              <a:t>stage</a:t>
            </a:r>
            <a:endParaRPr/>
          </a:p>
        </p:txBody>
      </p:sp>
      <p:sp>
        <p:nvSpPr>
          <p:cNvPr id="153" name="Google Shape;153;p21"/>
          <p:cNvSpPr/>
          <p:nvPr/>
        </p:nvSpPr>
        <p:spPr>
          <a:xfrm>
            <a:off x="3285100" y="1708255"/>
            <a:ext cx="4906800" cy="80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a:t>Calculation</a:t>
            </a:r>
            <a:endParaRPr/>
          </a:p>
          <a:p>
            <a:pPr indent="0" lvl="0" marL="0" rtl="0" algn="ctr">
              <a:spcBef>
                <a:spcPts val="0"/>
              </a:spcBef>
              <a:spcAft>
                <a:spcPts val="0"/>
              </a:spcAft>
              <a:buNone/>
            </a:pPr>
            <a:r>
              <a:rPr lang="ko"/>
              <a:t>stage</a:t>
            </a:r>
            <a:endParaRPr/>
          </a:p>
        </p:txBody>
      </p:sp>
      <p:cxnSp>
        <p:nvCxnSpPr>
          <p:cNvPr id="154" name="Google Shape;154;p21"/>
          <p:cNvCxnSpPr/>
          <p:nvPr/>
        </p:nvCxnSpPr>
        <p:spPr>
          <a:xfrm>
            <a:off x="2028600" y="2511953"/>
            <a:ext cx="9600" cy="418200"/>
          </a:xfrm>
          <a:prstGeom prst="straightConnector1">
            <a:avLst/>
          </a:prstGeom>
          <a:noFill/>
          <a:ln cap="flat" cmpd="sng" w="9525">
            <a:solidFill>
              <a:schemeClr val="dk2"/>
            </a:solidFill>
            <a:prstDash val="solid"/>
            <a:round/>
            <a:headEnd len="med" w="med" type="none"/>
            <a:tailEnd len="med" w="med" type="triangle"/>
          </a:ln>
        </p:spPr>
      </p:cxnSp>
      <p:sp>
        <p:nvSpPr>
          <p:cNvPr id="155" name="Google Shape;155;p21"/>
          <p:cNvSpPr txBox="1"/>
          <p:nvPr/>
        </p:nvSpPr>
        <p:spPr>
          <a:xfrm>
            <a:off x="831475" y="3089275"/>
            <a:ext cx="7636500" cy="11784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ko">
                <a:latin typeface="Lato"/>
                <a:ea typeface="Lato"/>
                <a:cs typeface="Lato"/>
                <a:sym typeface="Lato"/>
              </a:rPr>
              <a:t>We construct better bandwidth DRAM with </a:t>
            </a:r>
            <a:endParaRPr>
              <a:latin typeface="Lato"/>
              <a:ea typeface="Lato"/>
              <a:cs typeface="Lato"/>
              <a:sym typeface="Lato"/>
            </a:endParaRPr>
          </a:p>
          <a:p>
            <a:pPr indent="-317500" lvl="0" marL="457200" rtl="0" algn="l">
              <a:spcBef>
                <a:spcPts val="0"/>
              </a:spcBef>
              <a:spcAft>
                <a:spcPts val="0"/>
              </a:spcAft>
              <a:buSzPts val="1400"/>
              <a:buFont typeface="Lato"/>
              <a:buAutoNum type="arabicParenR"/>
            </a:pPr>
            <a:r>
              <a:rPr lang="ko">
                <a:latin typeface="Lato"/>
                <a:ea typeface="Lato"/>
                <a:cs typeface="Lato"/>
                <a:sym typeface="Lato"/>
              </a:rPr>
              <a:t>Read/Write 1,024 bit at a time</a:t>
            </a:r>
            <a:endParaRPr>
              <a:latin typeface="Lato"/>
              <a:ea typeface="Lato"/>
              <a:cs typeface="Lato"/>
              <a:sym typeface="Lato"/>
            </a:endParaRPr>
          </a:p>
          <a:p>
            <a:pPr indent="-317500" lvl="0" marL="457200" rtl="0" algn="l">
              <a:spcBef>
                <a:spcPts val="0"/>
              </a:spcBef>
              <a:spcAft>
                <a:spcPts val="0"/>
              </a:spcAft>
              <a:buSzPts val="1400"/>
              <a:buFont typeface="Lato"/>
              <a:buAutoNum type="arabicParenR"/>
            </a:pPr>
            <a:r>
              <a:rPr lang="ko">
                <a:latin typeface="Lato"/>
                <a:ea typeface="Lato"/>
                <a:cs typeface="Lato"/>
                <a:sym typeface="Lato"/>
              </a:rPr>
              <a:t>15 numbers of node datas in one packets ( Higher hit rate )</a:t>
            </a:r>
            <a:endParaRPr>
              <a:latin typeface="Lato"/>
              <a:ea typeface="Lato"/>
              <a:cs typeface="Lato"/>
              <a:sym typeface="Lato"/>
            </a:endParaRPr>
          </a:p>
          <a:p>
            <a:pPr indent="0" lvl="0" marL="1371600" rtl="0" algn="l">
              <a:spcBef>
                <a:spcPts val="0"/>
              </a:spcBef>
              <a:spcAft>
                <a:spcPts val="0"/>
              </a:spcAft>
              <a:buNone/>
            </a:pPr>
            <a:r>
              <a:rPr lang="ko">
                <a:latin typeface="Lato"/>
                <a:ea typeface="Lato"/>
                <a:cs typeface="Lato"/>
                <a:sym typeface="Lato"/>
              </a:rPr>
              <a:t> </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